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5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90550"/>
            <a:ext cx="594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Механические свойства конструкционных материалов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2600" y="333375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8575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Примеры</a:t>
            </a:r>
          </a:p>
        </p:txBody>
      </p:sp>
      <p:pic>
        <p:nvPicPr>
          <p:cNvPr id="1026" name="Picture 2" descr="https://www.ikea.com/ru/ru/images/products/brimnes-shkaf-platyanoy-3-dvernyy-belyy__0858636_pe386053_s5.jpg?f=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71550"/>
            <a:ext cx="3048000" cy="30480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447800" y="4095750"/>
            <a:ext cx="1830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ПРОЧНОСТЬ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ТВЕРДОСТЬ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89051" y="4095750"/>
            <a:ext cx="1830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ПРОЧНОСТЬ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УПРУГОСТЬ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1219200" y="819150"/>
            <a:ext cx="2286000" cy="457200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дерево</a:t>
            </a:r>
            <a:endParaRPr lang="ru-RU" dirty="0">
              <a:latin typeface="Arial Black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5029200" y="819150"/>
            <a:ext cx="3163887" cy="3163887"/>
            <a:chOff x="5029200" y="819150"/>
            <a:chExt cx="3163887" cy="3163887"/>
          </a:xfrm>
        </p:grpSpPr>
        <p:pic>
          <p:nvPicPr>
            <p:cNvPr id="1030" name="Picture 6" descr="https://www.office-planet.ru/goods/210604/48bb1d10c94fecc7687c40862d22b51d_x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29200" y="819150"/>
              <a:ext cx="3163887" cy="3163887"/>
            </a:xfrm>
            <a:prstGeom prst="rect">
              <a:avLst/>
            </a:prstGeom>
            <a:noFill/>
          </p:spPr>
        </p:pic>
        <p:sp>
          <p:nvSpPr>
            <p:cNvPr id="28" name="Прямоугольник с двумя скругленными противолежащими углами 27"/>
            <p:cNvSpPr/>
            <p:nvPr/>
          </p:nvSpPr>
          <p:spPr>
            <a:xfrm>
              <a:off x="5486400" y="819150"/>
              <a:ext cx="2286000" cy="457200"/>
            </a:xfrm>
            <a:prstGeom prst="round2Diag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 Black" pitchFamily="34" charset="0"/>
                </a:rPr>
                <a:t>пластмасса</a:t>
              </a:r>
              <a:endParaRPr lang="ru-RU" dirty="0"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8575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Примеры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47800" y="4095750"/>
            <a:ext cx="1830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ПРОЧНОСТЬ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ХРУПКОСТЬ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89051" y="4095750"/>
            <a:ext cx="1725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УПРУГОСТЬ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2530" name="Picture 2" descr="https://image.freepik.com/free-photo/closeup-coffee-cup-wooden-table_53876-30206.jpg"/>
          <p:cNvPicPr>
            <a:picLocks noChangeAspect="1" noChangeArrowheads="1"/>
          </p:cNvPicPr>
          <p:nvPr/>
        </p:nvPicPr>
        <p:blipFill>
          <a:blip r:embed="rId2" cstate="print"/>
          <a:srcRect l="31335" t="22984" r="10267"/>
          <a:stretch>
            <a:fillRect/>
          </a:stretch>
        </p:blipFill>
        <p:spPr bwMode="auto">
          <a:xfrm>
            <a:off x="914400" y="1047750"/>
            <a:ext cx="3124200" cy="2744788"/>
          </a:xfrm>
          <a:prstGeom prst="rect">
            <a:avLst/>
          </a:prstGeom>
          <a:noFill/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371600" y="819150"/>
            <a:ext cx="2286000" cy="457200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керамика</a:t>
            </a:r>
            <a:endParaRPr lang="ru-RU" dirty="0">
              <a:latin typeface="Arial Black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5029200" y="819150"/>
            <a:ext cx="3048000" cy="3124200"/>
            <a:chOff x="5029200" y="819150"/>
            <a:chExt cx="3048000" cy="3124200"/>
          </a:xfrm>
        </p:grpSpPr>
        <p:pic>
          <p:nvPicPr>
            <p:cNvPr id="22532" name="Picture 4" descr="https://vladikavkaz.virbacavto.ru/upload/resize_cache/iblock/ddf/800_600_0/nordman_nordman_sz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29200" y="895350"/>
              <a:ext cx="3048000" cy="3048000"/>
            </a:xfrm>
            <a:prstGeom prst="rect">
              <a:avLst/>
            </a:prstGeom>
            <a:noFill/>
          </p:spPr>
        </p:pic>
        <p:sp>
          <p:nvSpPr>
            <p:cNvPr id="10" name="Прямоугольник с двумя скругленными противолежащими углами 9"/>
            <p:cNvSpPr/>
            <p:nvPr/>
          </p:nvSpPr>
          <p:spPr>
            <a:xfrm>
              <a:off x="5486400" y="819150"/>
              <a:ext cx="2286000" cy="457200"/>
            </a:xfrm>
            <a:prstGeom prst="round2Diag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 Black" pitchFamily="34" charset="0"/>
                </a:rPr>
                <a:t>резина</a:t>
              </a:r>
              <a:endParaRPr lang="ru-RU" dirty="0"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8575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Примеры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47800" y="4095750"/>
            <a:ext cx="1830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ПРОЧНОСТЬ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ХРУПКОСТЬ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89051" y="4095750"/>
            <a:ext cx="1830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ПРОЧНОСТЬ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ТВЕРДОСТЬ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3554" name="Picture 2" descr="https://images.obi.ru/product/RU/1500x1500/461958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28750"/>
            <a:ext cx="2438400" cy="2438400"/>
          </a:xfrm>
          <a:prstGeom prst="rect">
            <a:avLst/>
          </a:prstGeom>
          <a:noFill/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219200" y="819150"/>
            <a:ext cx="2286000" cy="457200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стекло</a:t>
            </a:r>
            <a:endParaRPr lang="ru-RU" dirty="0">
              <a:latin typeface="Arial Black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5181600" y="819150"/>
            <a:ext cx="2895600" cy="3276600"/>
            <a:chOff x="5181600" y="819150"/>
            <a:chExt cx="2895600" cy="3276600"/>
          </a:xfrm>
        </p:grpSpPr>
        <p:pic>
          <p:nvPicPr>
            <p:cNvPr id="23556" name="Picture 4" descr="https://img.mvideo.ru/Pdb/50048283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81600" y="1200150"/>
              <a:ext cx="2895600" cy="2895600"/>
            </a:xfrm>
            <a:prstGeom prst="rect">
              <a:avLst/>
            </a:prstGeom>
            <a:noFill/>
          </p:spPr>
        </p:pic>
        <p:sp>
          <p:nvSpPr>
            <p:cNvPr id="10" name="Прямоугольник с двумя скругленными противолежащими углами 9"/>
            <p:cNvSpPr/>
            <p:nvPr/>
          </p:nvSpPr>
          <p:spPr>
            <a:xfrm>
              <a:off x="5486400" y="819150"/>
              <a:ext cx="2286000" cy="457200"/>
            </a:xfrm>
            <a:prstGeom prst="round2Diag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 Black" pitchFamily="34" charset="0"/>
                </a:rPr>
                <a:t>металл</a:t>
              </a:r>
              <a:endParaRPr lang="ru-RU" dirty="0"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8575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Вопросы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97155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Может ли один материал обладать одновременно всеми свойствами: прочность, плотность, твёрдость, упругость, хрупкость?</a:t>
            </a:r>
          </a:p>
          <a:p>
            <a:pPr marL="457200" indent="-457200">
              <a:buClr>
                <a:srgbClr val="FF0000"/>
              </a:buClr>
              <a:buAutoNum type="arabicPeriod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FF0000"/>
              </a:buClr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Является ли ткань конструкционным материалом? Почему?</a:t>
            </a:r>
          </a:p>
          <a:p>
            <a:pPr marL="457200" indent="-457200">
              <a:buClr>
                <a:srgbClr val="FF0000"/>
              </a:buClr>
              <a:buAutoNum type="arabicPeriod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FF0000"/>
              </a:buClr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Токопроводность — это механическое свойство материала?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9055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Конструкционные материалы —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материалы, из которых изготавливают различные конструкции, детали машин, элементы сооружений, воспринимающие силовую нагрузку.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830890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Механические свойства —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свойства, которые характеризуют способность материалов противостоять силовым нагрузкам.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background-made-from-bricks.jpg"/>
          <p:cNvPicPr>
            <a:picLocks noChangeAspect="1"/>
          </p:cNvPicPr>
          <p:nvPr/>
        </p:nvPicPr>
        <p:blipFill>
          <a:blip r:embed="rId2" cstate="print"/>
          <a:srcRect l="74191"/>
          <a:stretch>
            <a:fillRect/>
          </a:stretch>
        </p:blipFill>
        <p:spPr>
          <a:xfrm>
            <a:off x="7086600" y="0"/>
            <a:ext cx="20574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8575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Основные механические свойства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90800" y="971550"/>
            <a:ext cx="3962400" cy="6096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прочность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90800" y="1733550"/>
            <a:ext cx="3962400" cy="6096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плотность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90800" y="2495550"/>
            <a:ext cx="3962400" cy="6096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твёрдость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90800" y="3257550"/>
            <a:ext cx="3962400" cy="609600"/>
          </a:xfrm>
          <a:prstGeom prst="round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упругость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90800" y="4019550"/>
            <a:ext cx="3962400" cy="60960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хрупкость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12395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Способность материала противостоять разрушению.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9600" y="361950"/>
            <a:ext cx="3962400" cy="6096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прочность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igh-speed-railway-brid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8133" y="1838325"/>
            <a:ext cx="5875867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12395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Характеризует то, как близко друг к другу расположены атомы и молекулы в материале. Чем выше плотность, тем тяжелее материал.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9600" y="361950"/>
            <a:ext cx="3962400" cy="6096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плотность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90600" y="2952750"/>
            <a:ext cx="1676400" cy="167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219200" y="3333750"/>
            <a:ext cx="304800" cy="304800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524000" y="3105150"/>
            <a:ext cx="304800" cy="304800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676400" y="3562350"/>
            <a:ext cx="304800" cy="304800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286000" y="3028950"/>
            <a:ext cx="304800" cy="304800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66800" y="3028950"/>
            <a:ext cx="304800" cy="304800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66800" y="3714750"/>
            <a:ext cx="304800" cy="304800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371600" y="3867150"/>
            <a:ext cx="304800" cy="304800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66800" y="4248150"/>
            <a:ext cx="304800" cy="304800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828800" y="3943350"/>
            <a:ext cx="304800" cy="304800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524000" y="4171950"/>
            <a:ext cx="304800" cy="304800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057400" y="3486150"/>
            <a:ext cx="304800" cy="304800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286000" y="3790950"/>
            <a:ext cx="304800" cy="304800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133600" y="4171950"/>
            <a:ext cx="304800" cy="304800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905000" y="3181350"/>
            <a:ext cx="304800" cy="304800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029200" y="2952750"/>
            <a:ext cx="1676400" cy="1676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105400" y="3562350"/>
            <a:ext cx="304800" cy="304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943600" y="3105150"/>
            <a:ext cx="304800" cy="304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172200" y="3638550"/>
            <a:ext cx="304800" cy="304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638800" y="3714750"/>
            <a:ext cx="304800" cy="304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486400" y="4171950"/>
            <a:ext cx="304800" cy="304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334000" y="3028950"/>
            <a:ext cx="304800" cy="304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172200" y="4171950"/>
            <a:ext cx="304800" cy="304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2667000" y="3181350"/>
            <a:ext cx="1828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высокая плотность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05601" y="3181350"/>
            <a:ext cx="1828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низкая плотность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ulichnye-detskie-kacheli-dlya-dachi-9.jpg"/>
          <p:cNvPicPr>
            <a:picLocks noChangeAspect="1"/>
          </p:cNvPicPr>
          <p:nvPr/>
        </p:nvPicPr>
        <p:blipFill>
          <a:blip r:embed="rId2" cstate="print"/>
          <a:srcRect b="3911"/>
          <a:stretch>
            <a:fillRect/>
          </a:stretch>
        </p:blipFill>
        <p:spPr>
          <a:xfrm>
            <a:off x="4966194" y="1962150"/>
            <a:ext cx="4177805" cy="3181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112395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Способность материала сопротивляться деформациям.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9600" y="361950"/>
            <a:ext cx="3962400" cy="6096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твёрдость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343150"/>
            <a:ext cx="441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Деформация —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это изменение формы предмета под действием внешних сил.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19090.jpg"/>
          <p:cNvPicPr>
            <a:picLocks noChangeAspect="1"/>
          </p:cNvPicPr>
          <p:nvPr/>
        </p:nvPicPr>
        <p:blipFill>
          <a:blip r:embed="rId2" cstate="print"/>
          <a:srcRect l="76667" t="54444" r="3051" b="8519"/>
          <a:stretch>
            <a:fillRect/>
          </a:stretch>
        </p:blipFill>
        <p:spPr>
          <a:xfrm rot="3061179">
            <a:off x="2481865" y="2414221"/>
            <a:ext cx="1390957" cy="254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28575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Виды деформации</a:t>
            </a:r>
          </a:p>
        </p:txBody>
      </p:sp>
      <p:pic>
        <p:nvPicPr>
          <p:cNvPr id="8" name="Рисунок 7" descr="19090.jpg"/>
          <p:cNvPicPr>
            <a:picLocks noChangeAspect="1"/>
          </p:cNvPicPr>
          <p:nvPr/>
        </p:nvPicPr>
        <p:blipFill>
          <a:blip r:embed="rId3" cstate="print"/>
          <a:srcRect l="29259" t="16284" r="44074" b="72222"/>
          <a:stretch>
            <a:fillRect/>
          </a:stretch>
        </p:blipFill>
        <p:spPr>
          <a:xfrm>
            <a:off x="3429000" y="742950"/>
            <a:ext cx="2209800" cy="952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9600" y="2190750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ИЗГИБ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5" name="Рисунок 14" descr="19090.jpg"/>
          <p:cNvPicPr>
            <a:picLocks noChangeAspect="1"/>
          </p:cNvPicPr>
          <p:nvPr/>
        </p:nvPicPr>
        <p:blipFill>
          <a:blip r:embed="rId4" cstate="print"/>
          <a:srcRect l="7355" t="57393" r="76452" b="28813"/>
          <a:stretch>
            <a:fillRect/>
          </a:stretch>
        </p:blipFill>
        <p:spPr>
          <a:xfrm>
            <a:off x="228600" y="2952750"/>
            <a:ext cx="1752600" cy="149295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366856" y="2190750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РАСТЯЖЕНИЕ	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906855" y="2190750"/>
            <a:ext cx="167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КРУЧЕНИЕ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162800" y="2190750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СЖАТИЕ</a:t>
            </a:r>
            <a:endParaRPr lang="ru-RU" dirty="0"/>
          </a:p>
        </p:txBody>
      </p:sp>
      <p:pic>
        <p:nvPicPr>
          <p:cNvPr id="20" name="Рисунок 19" descr="19090.jpg"/>
          <p:cNvPicPr>
            <a:picLocks noChangeAspect="1"/>
          </p:cNvPicPr>
          <p:nvPr/>
        </p:nvPicPr>
        <p:blipFill>
          <a:blip r:embed="rId5" cstate="print"/>
          <a:srcRect l="54445" t="75185" r="23333" b="5556"/>
          <a:stretch>
            <a:fillRect/>
          </a:stretch>
        </p:blipFill>
        <p:spPr>
          <a:xfrm rot="4582287">
            <a:off x="4528412" y="2808375"/>
            <a:ext cx="2022231" cy="17526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449655" y="3409950"/>
            <a:ext cx="533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 descr="19090.jpg"/>
          <p:cNvPicPr>
            <a:picLocks noChangeAspect="1"/>
          </p:cNvPicPr>
          <p:nvPr/>
        </p:nvPicPr>
        <p:blipFill>
          <a:blip r:embed="rId6" cstate="print"/>
          <a:srcRect l="32222" t="78148" r="47037" b="8519"/>
          <a:stretch>
            <a:fillRect/>
          </a:stretch>
        </p:blipFill>
        <p:spPr>
          <a:xfrm>
            <a:off x="6781800" y="2952751"/>
            <a:ext cx="21336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young-athletic-man-exercising-with-chest-expander-resistance-band.jpg"/>
          <p:cNvPicPr>
            <a:picLocks noChangeAspect="1"/>
          </p:cNvPicPr>
          <p:nvPr/>
        </p:nvPicPr>
        <p:blipFill>
          <a:blip r:embed="rId2" cstate="print"/>
          <a:srcRect l="2564" t="17599" r="34965" b="25926"/>
          <a:stretch>
            <a:fillRect/>
          </a:stretch>
        </p:blipFill>
        <p:spPr>
          <a:xfrm>
            <a:off x="4876800" y="2571750"/>
            <a:ext cx="4267200" cy="2571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112395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Свойство материала деформироваться под действием каких-либо сил, а потом восстанавливаться после того, как эти силы перестанут действовать.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9600" y="361950"/>
            <a:ext cx="3962400" cy="609600"/>
          </a:xfrm>
          <a:prstGeom prst="round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упругость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123950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Свойство материала разрушаться при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небольшой деформации под действием внешней силы или от удара.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9600" y="361950"/>
            <a:ext cx="3962400" cy="60960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хрупкость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1000_F_75565566_rfETU2DCfKLPgvLa3SJl7CutvPmQgG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7086" y="2190749"/>
            <a:ext cx="4426913" cy="2952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194</Words>
  <Application>Microsoft Office PowerPoint</Application>
  <PresentationFormat>Экран (16:9)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Механические свойства конструкционных материалов</dc:title>
  <dc:creator>Сергей Воробьев</dc:creator>
  <cp:lastModifiedBy>Шабат Г.В.</cp:lastModifiedBy>
  <cp:revision>48</cp:revision>
  <dcterms:created xsi:type="dcterms:W3CDTF">2021-09-19T07:00:28Z</dcterms:created>
  <dcterms:modified xsi:type="dcterms:W3CDTF">2021-12-27T10:51:50Z</dcterms:modified>
</cp:coreProperties>
</file>