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66" r:id="rId2"/>
    <p:sldId id="367" r:id="rId3"/>
    <p:sldId id="378" r:id="rId4"/>
    <p:sldId id="368" r:id="rId5"/>
    <p:sldId id="379" r:id="rId6"/>
    <p:sldId id="369" r:id="rId7"/>
    <p:sldId id="370" r:id="rId8"/>
    <p:sldId id="371" r:id="rId9"/>
    <p:sldId id="372" r:id="rId10"/>
    <p:sldId id="373" r:id="rId11"/>
    <p:sldId id="374" r:id="rId12"/>
    <p:sldId id="381" r:id="rId13"/>
    <p:sldId id="376" r:id="rId14"/>
    <p:sldId id="380" r:id="rId15"/>
    <p:sldId id="377" r:id="rId16"/>
    <p:sldId id="3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" y="0"/>
            <a:ext cx="9142053" cy="685654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24229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Встреча в родительском клубе </a:t>
            </a:r>
          </a:p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«СОДРУЖЕСТВО»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«СДВГ или просто невоспитанные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</a:t>
            </a:r>
            <a:r>
              <a:rPr lang="ru-RU" sz="28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ети?»</a:t>
            </a:r>
            <a:endParaRPr lang="ru-RU" sz="28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00298" y="3714752"/>
            <a:ext cx="4357718" cy="685800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rcRect r="7031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26432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ДОСУГ</a:t>
            </a:r>
          </a:p>
          <a:p>
            <a:pPr algn="ctr"/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/>
              <a:t>Обязательное участие в спортивных секциях для снятия напряжения</a:t>
            </a:r>
          </a:p>
          <a:p>
            <a:pPr algn="ctr">
              <a:buFont typeface="Wingdings" pitchFamily="2" charset="2"/>
              <a:buChar char="ü"/>
            </a:pPr>
            <a:endParaRPr lang="ru-RU" sz="20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/>
              <a:t>Желательно участие в командных видах спорта</a:t>
            </a:r>
          </a:p>
          <a:p>
            <a:pPr algn="ctr">
              <a:buFont typeface="Wingdings" pitchFamily="2" charset="2"/>
              <a:buChar char="ü"/>
            </a:pPr>
            <a:endParaRPr lang="ru-RU" sz="20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/>
              <a:t>Запишите ребенка в бассейн 1-2 раза в неделю для расслабления</a:t>
            </a:r>
            <a:endParaRPr lang="ru-RU" sz="1600" b="1" dirty="0" smtClean="0"/>
          </a:p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553200" cy="71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Общие Рекомендации по взаимодействию с шустрыми детками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643050"/>
            <a:ext cx="80010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dirty="0" smtClean="0"/>
              <a:t>С </a:t>
            </a:r>
            <a:r>
              <a:rPr lang="ru-RU" sz="1600" dirty="0" err="1"/>
              <a:t>гиперактивным</a:t>
            </a:r>
            <a:r>
              <a:rPr lang="ru-RU" sz="1600" dirty="0"/>
              <a:t> ребенком </a:t>
            </a:r>
            <a:r>
              <a:rPr lang="ru-RU" sz="1600" b="1" dirty="0"/>
              <a:t>необходимо общаться мягко, спокойно</a:t>
            </a:r>
            <a:r>
              <a:rPr lang="ru-RU" sz="1600" dirty="0"/>
              <a:t>. </a:t>
            </a:r>
            <a:endParaRPr lang="ru-RU" sz="1600" dirty="0" smtClean="0"/>
          </a:p>
          <a:p>
            <a:pPr marL="36000" indent="285750" algn="just">
              <a:lnSpc>
                <a:spcPts val="1600"/>
              </a:lnSpc>
            </a:pPr>
            <a:endParaRPr lang="ru-RU" sz="1600" dirty="0" smtClean="0"/>
          </a:p>
          <a:p>
            <a:pPr marL="36000" indent="285750" algn="just">
              <a:lnSpc>
                <a:spcPts val="1600"/>
              </a:lnSpc>
            </a:pPr>
            <a:r>
              <a:rPr lang="ru-RU" sz="1600" dirty="0" smtClean="0"/>
              <a:t>Если </a:t>
            </a:r>
            <a:r>
              <a:rPr lang="ru-RU" sz="1600" dirty="0"/>
              <a:t>взрослый выполняет вместе с ним учебное задание, желательно избегать как криков и приказаний, так и восторженных интонаций, эмоционально приподнятого тона. </a:t>
            </a:r>
            <a:r>
              <a:rPr lang="ru-RU" sz="1600" dirty="0" err="1"/>
              <a:t>Гиперактивный</a:t>
            </a:r>
            <a:r>
              <a:rPr lang="ru-RU" sz="1600" dirty="0"/>
              <a:t> ребенок, будучи чувствительным и восприимчивым, скорее всего, быстро присоединится к настроению взрослого. </a:t>
            </a:r>
            <a:endParaRPr lang="ru-RU" sz="1600" dirty="0" smtClean="0"/>
          </a:p>
          <a:p>
            <a:pPr marL="36000" indent="285750" algn="just">
              <a:lnSpc>
                <a:spcPts val="1600"/>
              </a:lnSpc>
            </a:pPr>
            <a:endParaRPr lang="ru-RU" sz="1600" b="1" dirty="0" smtClean="0"/>
          </a:p>
          <a:p>
            <a:pPr marL="36000" indent="285750" algn="just">
              <a:lnSpc>
                <a:spcPts val="1600"/>
              </a:lnSpc>
            </a:pPr>
            <a:r>
              <a:rPr lang="ru-RU" sz="1600" b="1" dirty="0" smtClean="0"/>
              <a:t>Родительские </a:t>
            </a:r>
            <a:r>
              <a:rPr lang="ru-RU" sz="1600" b="1" dirty="0"/>
              <a:t>эмоции станут препятствием для эффективных действий</a:t>
            </a:r>
            <a:r>
              <a:rPr lang="ru-RU" sz="1600" dirty="0" smtClean="0"/>
              <a:t>.</a:t>
            </a:r>
          </a:p>
          <a:p>
            <a:pPr marL="36000" indent="285750">
              <a:lnSpc>
                <a:spcPts val="1600"/>
              </a:lnSpc>
              <a:buFont typeface="Wingdings" pitchFamily="2" charset="2"/>
              <a:buChar char="ü"/>
            </a:pPr>
            <a:endParaRPr lang="ru-RU" sz="1600" dirty="0" smtClean="0"/>
          </a:p>
          <a:p>
            <a:pPr marL="36000" indent="285750" algn="just">
              <a:lnSpc>
                <a:spcPts val="1600"/>
              </a:lnSpc>
              <a:buFont typeface="Wingdings" pitchFamily="2" charset="2"/>
              <a:buChar char="ü"/>
            </a:pPr>
            <a:endParaRPr lang="ru-RU" sz="1600" dirty="0" smtClean="0"/>
          </a:p>
          <a:p>
            <a:pPr marL="36000" indent="285750" algn="just">
              <a:lnSpc>
                <a:spcPts val="1600"/>
              </a:lnSpc>
              <a:buFont typeface="Wingdings" pitchFamily="2" charset="2"/>
              <a:buChar char="ü"/>
            </a:pPr>
            <a:endParaRPr lang="ru-RU" sz="1600" dirty="0"/>
          </a:p>
          <a:p>
            <a:pPr marL="36000" indent="285750" algn="just"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b="1" dirty="0"/>
              <a:t>Соблюдение дома четкого распорядка дня</a:t>
            </a:r>
            <a:r>
              <a:rPr lang="ru-RU" sz="1600" dirty="0"/>
              <a:t> - еще одно из важнейших условий взаимодействия с </a:t>
            </a:r>
            <a:r>
              <a:rPr lang="ru-RU" sz="1600" dirty="0" err="1"/>
              <a:t>гиперактивным</a:t>
            </a:r>
            <a:r>
              <a:rPr lang="ru-RU" sz="1600" dirty="0"/>
              <a:t> ребенком. </a:t>
            </a:r>
            <a:endParaRPr lang="ru-RU" sz="1600" dirty="0" smtClean="0"/>
          </a:p>
          <a:p>
            <a:pPr marL="36000" indent="285750" algn="just">
              <a:lnSpc>
                <a:spcPts val="1600"/>
              </a:lnSpc>
            </a:pPr>
            <a:r>
              <a:rPr lang="ru-RU" sz="1600" dirty="0" smtClean="0"/>
              <a:t>И </a:t>
            </a:r>
            <a:r>
              <a:rPr lang="ru-RU" sz="1600" dirty="0"/>
              <a:t>прием пищи, и прогулки, выполнение домашних заданий необходимо осуществлять в одно и то же привычное для ребенка время. </a:t>
            </a:r>
            <a:endParaRPr lang="ru-RU" sz="1600" dirty="0" smtClean="0"/>
          </a:p>
          <a:p>
            <a:pPr marL="36000" indent="285750" algn="just">
              <a:lnSpc>
                <a:spcPts val="1600"/>
              </a:lnSpc>
            </a:pPr>
            <a:r>
              <a:rPr lang="ru-RU" sz="1600" dirty="0" smtClean="0"/>
              <a:t>Чтобы </a:t>
            </a:r>
            <a:r>
              <a:rPr lang="ru-RU" sz="1600" dirty="0"/>
              <a:t>предотвратить перевозбуждение, </a:t>
            </a:r>
            <a:r>
              <a:rPr lang="ru-RU" sz="1600" b="1" dirty="0"/>
              <a:t>ребенок должен ложиться спать в строго определенное время</a:t>
            </a:r>
            <a:r>
              <a:rPr lang="ru-RU" sz="1600" dirty="0"/>
              <a:t>, причем продолжительность сна должна быть достаточной для восстановления сил</a:t>
            </a:r>
            <a:r>
              <a:rPr lang="ru-RU" sz="1600" dirty="0" smtClean="0"/>
              <a:t>.</a:t>
            </a:r>
          </a:p>
          <a:p>
            <a:pPr marL="36000" indent="285750">
              <a:lnSpc>
                <a:spcPts val="1600"/>
              </a:lnSpc>
              <a:buFont typeface="Wingdings" panose="05000000000000000000" pitchFamily="2" charset="2"/>
              <a:buChar char="v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rcRect r="4687"/>
          <a:stretch>
            <a:fillRect/>
          </a:stretch>
        </p:blipFill>
        <p:spPr>
          <a:xfrm flipH="1">
            <a:off x="-1" y="0"/>
            <a:ext cx="91996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76672"/>
            <a:ext cx="63733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«Тише мыши»</a:t>
            </a:r>
            <a:endParaRPr lang="ru-RU" sz="1600" dirty="0"/>
          </a:p>
          <a:p>
            <a:r>
              <a:rPr lang="ru-RU" sz="1600" dirty="0"/>
              <a:t> Правила: Вы говорите слово, а ребенок старается произнести это слово громче, чем вы. А потом, наоборот, попросите его говорить тише, чем вы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«Силач»</a:t>
            </a:r>
            <a:endParaRPr lang="ru-RU" sz="1600" dirty="0"/>
          </a:p>
          <a:p>
            <a:r>
              <a:rPr lang="ru-RU" sz="1600" dirty="0"/>
              <a:t> Правила: предложите ребенку двигать заведомо неподъемный диван, а потом падать и отдыхать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«Тигр на охоте»</a:t>
            </a:r>
            <a:r>
              <a:rPr lang="ru-RU" sz="1600" dirty="0"/>
              <a:t> </a:t>
            </a:r>
          </a:p>
          <a:p>
            <a:r>
              <a:rPr lang="ru-RU" sz="1600" dirty="0"/>
              <a:t>Правила: предложите ребенку представить, что он тигр на охоте. Он должен долго неподвижно сидеть в засаде, а потом прыгать и кого-то ловить. Или вместе с ребенком ловите воображаемых бабочек, к которым нужно медленно и очень тихо подкрадываться. Под каким-нибудь игровым предлогом, спрячьтесь вместе под одеялом и сидите там </a:t>
            </a:r>
            <a:r>
              <a:rPr lang="ru-RU" sz="1600" dirty="0" smtClean="0"/>
              <a:t>тихо-тихо</a:t>
            </a:r>
            <a:r>
              <a:rPr lang="ru-RU" sz="1600" dirty="0"/>
              <a:t>.</a:t>
            </a:r>
            <a:r>
              <a:rPr lang="ru-RU" sz="1600" dirty="0"/>
              <a:t> </a:t>
            </a:r>
          </a:p>
          <a:p>
            <a:r>
              <a:rPr lang="ru-RU" sz="1600" b="1" dirty="0"/>
              <a:t>«Платок»</a:t>
            </a:r>
            <a:endParaRPr lang="ru-RU" sz="1600" dirty="0"/>
          </a:p>
          <a:p>
            <a:r>
              <a:rPr lang="ru-RU" sz="1600" dirty="0"/>
              <a:t> Правила: возьмите салфетку (платок, лист) и подбросьте вверх. Скажите ребенку, что пока салфетка падает, нужно как можно громче смеяться. Но как только упадет, следует сразу замолчать. Играйте вместе с ребенком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«Регулятор громкости»</a:t>
            </a:r>
            <a:endParaRPr lang="ru-RU" sz="1600" dirty="0"/>
          </a:p>
          <a:p>
            <a:r>
              <a:rPr lang="ru-RU" sz="1600" dirty="0"/>
              <a:t> Правила: предложите ребенку повторять за вами все слова и действия. Начинайте показывать быстрые, резкие движения или громко кричите. Постепенно переходите к более спокойным, плавным движениям и тихой речи.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0"/>
            <a:ext cx="3790952" cy="73503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D4D4D"/>
                </a:solidFill>
              </a:rPr>
              <a:t>Игры дома</a:t>
            </a:r>
            <a:endParaRPr lang="en-US" sz="2800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7401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меню должны быть: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зелень: разные виды капусты, морковь, помидоры, кабачки, огурцы, горошек, перец, листовой салат;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фрукты: яблоки, груши, бананы;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масла;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овсяная каша;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семечки и орехи.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черном списке продуктов: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красители, особенно красные: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тартразин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 консервантами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пакетированные соки;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соусы из магазина;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газированные напитки;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чипсы.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Кофе, черный чай и шоколад тоже нежелательны, как и выпечка из белой пшеничной муки в больших количествах. А изделия из муки грубого помола детям с СДВГ давать можно.</a:t>
            </a:r>
          </a:p>
        </p:txBody>
      </p:sp>
    </p:spTree>
    <p:extLst>
      <p:ext uri="{BB962C8B-B14F-4D97-AF65-F5344CB8AC3E}">
        <p14:creationId xmlns:p14="http://schemas.microsoft.com/office/powerpoint/2010/main" val="21458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rcRect r="41406" b="5779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429552" cy="430887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2000" b="1" dirty="0" smtClean="0"/>
              <a:t>Рекомендуемая литература:</a:t>
            </a:r>
          </a:p>
          <a:p>
            <a:pPr algn="ctr"/>
            <a:endParaRPr lang="ru-RU" sz="2000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err="1" smtClean="0"/>
              <a:t>Деннисон</a:t>
            </a:r>
            <a:r>
              <a:rPr lang="ru-RU" dirty="0" smtClean="0"/>
              <a:t> П., </a:t>
            </a:r>
            <a:r>
              <a:rPr lang="ru-RU" dirty="0" err="1" smtClean="0"/>
              <a:t>Деннисон</a:t>
            </a:r>
            <a:r>
              <a:rPr lang="ru-RU" dirty="0" smtClean="0"/>
              <a:t> Г. Программа «Гимнастика мозга». Ч. 1 и 2/ Пер. С.М. </a:t>
            </a:r>
            <a:r>
              <a:rPr lang="ru-RU" dirty="0" err="1" smtClean="0"/>
              <a:t>Масгутовой</a:t>
            </a:r>
            <a:r>
              <a:rPr lang="ru-RU" dirty="0" smtClean="0"/>
              <a:t>. М., 1997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err="1" smtClean="0"/>
              <a:t>Заваденко</a:t>
            </a:r>
            <a:r>
              <a:rPr lang="ru-RU" dirty="0" smtClean="0"/>
              <a:t> Н.Н. Как  понять ребенка: дети с </a:t>
            </a:r>
            <a:r>
              <a:rPr lang="ru-RU" dirty="0" err="1" smtClean="0"/>
              <a:t>гиперактивностью</a:t>
            </a:r>
            <a:r>
              <a:rPr lang="ru-RU" dirty="0" smtClean="0"/>
              <a:t> и дефицитом внимания. – М., 2000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Сиротюк А.Л. Синдром дефицита внимания с </a:t>
            </a:r>
            <a:r>
              <a:rPr lang="ru-RU" dirty="0" err="1" smtClean="0"/>
              <a:t>гиперактивностью</a:t>
            </a:r>
            <a:r>
              <a:rPr lang="ru-RU" dirty="0" smtClean="0"/>
              <a:t>. Диагностика, коррекция и  практические рекомендации родителям и педагогам. - М.: ТЦ Сфера, 2002 – 128 с.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err="1" smtClean="0"/>
              <a:t>Шанина</a:t>
            </a:r>
            <a:r>
              <a:rPr lang="ru-RU" dirty="0" smtClean="0"/>
              <a:t> Г.Е. Упражнения специального </a:t>
            </a:r>
            <a:r>
              <a:rPr lang="ru-RU" dirty="0" err="1" smtClean="0"/>
              <a:t>кинезиологического</a:t>
            </a:r>
            <a:r>
              <a:rPr lang="ru-RU" dirty="0" smtClean="0"/>
              <a:t> комплекса для восстановления межполушарного взаимодействия у детей и подростков: Учебное пособие. М., 1999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rcRect l="3906" t="2778" b="27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714356"/>
            <a:ext cx="4543428" cy="434023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Font typeface="Wingdings" pitchFamily="2" charset="2"/>
              <a:buChar char="ü"/>
            </a:pPr>
            <a:r>
              <a:rPr lang="ru-RU" dirty="0" smtClean="0"/>
              <a:t>Что было полезного?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dirty="0" smtClean="0"/>
              <a:t>Что вы запомнили?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dirty="0" smtClean="0"/>
              <a:t>Какие есть 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Данный семинар – практикум подойдет, </a:t>
            </a:r>
          </a:p>
          <a:p>
            <a:pPr algn="just"/>
            <a:r>
              <a:rPr lang="ru-RU" b="1" dirty="0" smtClean="0"/>
              <a:t>в первую очередь</a:t>
            </a:r>
            <a:r>
              <a:rPr lang="ru-RU" dirty="0" smtClean="0"/>
              <a:t> – родителям, которые ответственно относятся к воспитанию </a:t>
            </a:r>
            <a:r>
              <a:rPr lang="ru-RU" dirty="0" smtClean="0"/>
              <a:t>ребенка и хотят ему помочь.</a:t>
            </a:r>
            <a:endParaRPr lang="ru-RU" dirty="0" smtClean="0"/>
          </a:p>
          <a:p>
            <a:pPr algn="just"/>
            <a:r>
              <a:rPr lang="ru-RU" b="1" dirty="0" smtClean="0"/>
              <a:t>Во-вторых,</a:t>
            </a:r>
            <a:r>
              <a:rPr lang="ru-RU" dirty="0" smtClean="0"/>
              <a:t> для детей, имеющих синдром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 и дефицита внимания, ну </a:t>
            </a:r>
            <a:r>
              <a:rPr lang="ru-RU" dirty="0" smtClean="0"/>
              <a:t>или активных непосед, которым трудно с собой справиться.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i="1" dirty="0" smtClean="0"/>
              <a:t>Мы с вами сегодня познакомимся с понятием </a:t>
            </a:r>
            <a:r>
              <a:rPr lang="ru-RU" i="1" dirty="0" err="1" smtClean="0"/>
              <a:t>гиперактивность</a:t>
            </a:r>
            <a:r>
              <a:rPr lang="ru-RU" i="1" dirty="0" smtClean="0"/>
              <a:t>, проведем экспресс диагностику и узнаем, ваш ребенок </a:t>
            </a:r>
            <a:r>
              <a:rPr lang="ru-RU" i="1" dirty="0" err="1" smtClean="0"/>
              <a:t>гиперактивный</a:t>
            </a:r>
            <a:r>
              <a:rPr lang="ru-RU" i="1" dirty="0" smtClean="0"/>
              <a:t> или просто непослушный, узнаем, как правильно взаимодействовать и выстраивать режим учебы и отдыха с вашими детьми.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8" y="188640"/>
            <a:ext cx="913263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1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rcRect l="4687" r="6250"/>
          <a:stretch>
            <a:fillRect/>
          </a:stretch>
        </p:blipFill>
        <p:spPr>
          <a:xfrm>
            <a:off x="-124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3068960"/>
            <a:ext cx="2995836" cy="261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Диагноз, который ставит психиатр, невролог, либо комиссия (ПМПК)</a:t>
            </a:r>
          </a:p>
          <a:p>
            <a:pPr algn="ctr"/>
            <a:endParaRPr lang="ru-RU" sz="2200" dirty="0" smtClean="0"/>
          </a:p>
          <a:p>
            <a:pPr algn="ctr"/>
            <a:r>
              <a:rPr lang="ru-RU" sz="1600" dirty="0" smtClean="0"/>
              <a:t>*ТРЕБУЕТСЯ МЕДИКОМЕНТОЗНАЯ ПОДДЕРЖКА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214686"/>
            <a:ext cx="29289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Мнение взрослых, когда ребенок непоседливый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1600" dirty="0" smtClean="0"/>
              <a:t>*ТРЕБУЕТСЯ ДИСЦИПЛИНА И ПОДДЕРЖКА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00042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ГИПЕРАКТИВНОСТЬ БЫВАЕТ ДВУХ ВИДОВ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626356"/>
            <a:ext cx="108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СДВ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5687911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СДВГ</a:t>
            </a:r>
            <a:endParaRPr lang="ru-RU" sz="3600" b="1" dirty="0"/>
          </a:p>
        </p:txBody>
      </p:sp>
      <p:sp>
        <p:nvSpPr>
          <p:cNvPr id="8" name="Стрелка вниз 7"/>
          <p:cNvSpPr/>
          <p:nvPr/>
        </p:nvSpPr>
        <p:spPr>
          <a:xfrm rot="1610077">
            <a:off x="867106" y="45434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91310">
            <a:off x="3356548" y="4597729"/>
            <a:ext cx="701101" cy="963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базовый психический процесс, без какого-либо продукта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выходе.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информации (наш мозг получает большой поток сигналов, данных, возникающих в ходе работы с ними ассоциаций и т. д.);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избирательных и целенаправленных программ деятельности;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протеканием процессов и их регулирование.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собой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психические процессы.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концентрация внимания - тем качественнее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384993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ЭКСПРЕСС – тест «</a:t>
            </a:r>
            <a:r>
              <a:rPr lang="ru-RU" b="1" dirty="0" err="1" smtClean="0"/>
              <a:t>Гиперактивность</a:t>
            </a:r>
            <a:r>
              <a:rPr lang="ru-RU" b="1" dirty="0" smtClean="0"/>
              <a:t> или непослушание?»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642918"/>
            <a:ext cx="7858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Отметьте галочкой пункты, которые соответствуют вашему ребенку:</a:t>
            </a:r>
          </a:p>
          <a:p>
            <a:pPr lvl="0">
              <a:lnSpc>
                <a:spcPts val="1200"/>
              </a:lnSpc>
            </a:pPr>
            <a:r>
              <a:rPr lang="ru-RU" sz="1400" b="1" dirty="0" smtClean="0"/>
              <a:t>Невнимательность</a:t>
            </a:r>
          </a:p>
          <a:p>
            <a:pPr lvl="0">
              <a:lnSpc>
                <a:spcPts val="1200"/>
              </a:lnSpc>
            </a:pPr>
            <a:endParaRPr lang="ru-RU" sz="1400" b="1" dirty="0" smtClean="0"/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С трудом удерживает внимание во время выполнения школьных заданий и во время игр 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Часто допускает ошибки из-за небрежности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Часто складывается впечатление, что ребенок не слышит обращенную к нему речь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Часто оказывается  не в состоянии придерживаться инструкции к заданию, не доводит дела до конца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Ему сложно самому организовать себя на выполнение задания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Избегает, очень не любит задания, требующие длительного сохранения умственного напряжения.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Часто теряет свои вещи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Легко отвлекается на посторонние стимулы</a:t>
            </a:r>
          </a:p>
          <a:p>
            <a:pPr marL="742950" lvl="1" indent="-285750"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ru-RU" sz="1400" dirty="0" smtClean="0"/>
              <a:t>Часто проявляет забывчивость в повседневных ситуациях</a:t>
            </a:r>
          </a:p>
          <a:p>
            <a:pPr>
              <a:lnSpc>
                <a:spcPts val="1200"/>
              </a:lnSpc>
            </a:pPr>
            <a:r>
              <a:rPr lang="ru-RU" sz="1400" dirty="0" smtClean="0"/>
              <a:t> </a:t>
            </a:r>
          </a:p>
          <a:p>
            <a:pPr lvl="0" indent="457200">
              <a:lnSpc>
                <a:spcPts val="1200"/>
              </a:lnSpc>
            </a:pPr>
            <a:r>
              <a:rPr lang="ru-RU" sz="1400" b="1" dirty="0" err="1" smtClean="0"/>
              <a:t>Гиперактивность</a:t>
            </a:r>
            <a:endParaRPr lang="ru-RU" sz="1400" b="1" dirty="0" smtClean="0"/>
          </a:p>
          <a:p>
            <a:pPr lvl="0" indent="457200">
              <a:lnSpc>
                <a:spcPts val="1200"/>
              </a:lnSpc>
            </a:pPr>
            <a:endParaRPr lang="ru-RU" sz="1400" b="1" dirty="0" smtClean="0"/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 Наблюдаются частые беспокойные движения, ребенок крутится, вертится, что-то теребит в руках и т.п.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Часто встает со своего места на уроках или в других ситуациях, когда нужно оставаться на  месте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Проявляет бесцельную (только чтоб выплеснуть энергию) двигательную активность: бегает, прыгает, пытается куда-то залезть и т.д.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 Обычно не может тихо, спокойно играть, заниматься чем-либо на досуге.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Часто находится в постоянном движении, «будто к нему  прикрепили мотор».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Часто бывает болтливым</a:t>
            </a:r>
          </a:p>
          <a:p>
            <a:pPr marL="285750" indent="457200" algn="r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lvl="0" indent="457200">
              <a:lnSpc>
                <a:spcPts val="1200"/>
              </a:lnSpc>
            </a:pPr>
            <a:r>
              <a:rPr lang="ru-RU" sz="1400" b="1" dirty="0" smtClean="0"/>
              <a:t>Импульсивность</a:t>
            </a:r>
          </a:p>
          <a:p>
            <a:pPr lvl="0" indent="457200">
              <a:lnSpc>
                <a:spcPts val="1200"/>
              </a:lnSpc>
            </a:pPr>
            <a:endParaRPr lang="ru-RU" sz="1400" b="1" dirty="0" smtClean="0"/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 Часто отвечает на вопросы, не задумываясь и выслушав их до конца.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 Обычно с трудом дожидается своей очереди в разных ситуациях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Часто на уроке не может дождаться, пока его спросит учитель и выкрикивает с места.</a:t>
            </a:r>
          </a:p>
          <a:p>
            <a:pPr marL="285750" indent="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Часто мешает другим, вмешивается в игры или беседы.</a:t>
            </a:r>
          </a:p>
          <a:p>
            <a:pPr>
              <a:lnSpc>
                <a:spcPts val="1200"/>
              </a:lnSpc>
            </a:pPr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2857496"/>
            <a:ext cx="70009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РЕЗУЛЬТАТЫ</a:t>
            </a:r>
            <a:r>
              <a:rPr lang="ru-RU" sz="1400" i="1" dirty="0" smtClean="0"/>
              <a:t>: </a:t>
            </a:r>
            <a:endParaRPr lang="ru-RU" sz="1400" dirty="0" smtClean="0"/>
          </a:p>
          <a:p>
            <a:r>
              <a:rPr lang="ru-RU" i="1" dirty="0" smtClean="0"/>
              <a:t>5 и более признаков невнимательности из перечисленных выше и 5 и более признаков </a:t>
            </a:r>
            <a:r>
              <a:rPr lang="ru-RU" i="1" dirty="0" err="1" smtClean="0"/>
              <a:t>гиперактивности</a:t>
            </a:r>
            <a:r>
              <a:rPr lang="ru-RU" i="1" dirty="0" smtClean="0"/>
              <a:t> и импульсивности, причем они устойчивы во времени (сохраняются на протяжении как минимум 6 месяцев) и в ситуации (то есть проявляются и в школе, и дома), то </a:t>
            </a:r>
            <a:r>
              <a:rPr lang="ru-RU" i="1" u="sng" dirty="0" smtClean="0"/>
              <a:t>с </a:t>
            </a:r>
            <a:r>
              <a:rPr lang="ru-RU" u="sng" dirty="0" smtClean="0"/>
              <a:t>можно говорить о наличии у этого ребенка СДВГ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</a:p>
        </p:txBody>
      </p:sp>
      <p:sp>
        <p:nvSpPr>
          <p:cNvPr id="6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500" b="1" dirty="0" smtClean="0">
                <a:ea typeface="굴림" pitchFamily="34" charset="-127"/>
              </a:rPr>
              <a:t>Результаты Экспресс-диагностики</a:t>
            </a:r>
            <a:endParaRPr kumimoji="1" lang="en-US" altLang="ko-KR" sz="3500" b="1" dirty="0">
              <a:latin typeface="Bernard MT Condensed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60007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РЕКОМЕНДАЦИИ ПО ОБУЧЕНИЮ В ШКОЛЕ</a:t>
            </a:r>
          </a:p>
          <a:p>
            <a:pPr algn="ctr"/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Договориться с учителем сажать ребенка на 1-2-3 парту и менять расположение раз в </a:t>
            </a:r>
            <a:r>
              <a:rPr lang="ru-RU" sz="2400" b="1" dirty="0" smtClean="0"/>
              <a:t>месяц</a:t>
            </a: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Учитель должен спрашивать домашнее задание или вызывать к доске на первом уроке, либо в первые 5-10 минут начала урока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Попросить учителя уделять чуть больше внимания и хвалить ребенка за успехи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Выбирать для ребенка удобные письменные принадлежности и простые тетради </a:t>
            </a:r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60007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РЕКОМЕНДАЦИИ ПО ПОДГОТОВКЕ К ЗАНЯТИЯМ</a:t>
            </a:r>
          </a:p>
          <a:p>
            <a:pPr algn="ctr"/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Домашнее задание выполнять после обеда и небольшого отдыха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Каждые 20 минут делать перерыв на 10 минут активных игр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После выполнения домашнего задания организовать дневной сон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Не оставлять домашнюю работу на вечер</a:t>
            </a:r>
          </a:p>
          <a:p>
            <a:pPr algn="ctr"/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Рабочее место должно быть пустое, чистое, никаких отвлекающих стимулов.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975</Words>
  <Application>Microsoft Office PowerPoint</Application>
  <PresentationFormat>Экран (4:3)</PresentationFormat>
  <Paragraphs>145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굴림</vt:lpstr>
      <vt:lpstr>Arial</vt:lpstr>
      <vt:lpstr>Arial Narrow</vt:lpstr>
      <vt:lpstr>Bernard MT Condensed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Рекомендации по взаимодействию с шустрыми детками</vt:lpstr>
      <vt:lpstr>Презентация PowerPoint</vt:lpstr>
      <vt:lpstr>Игры дома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235</cp:revision>
  <dcterms:created xsi:type="dcterms:W3CDTF">2012-04-26T17:06:14Z</dcterms:created>
  <dcterms:modified xsi:type="dcterms:W3CDTF">2024-03-20T23:06:26Z</dcterms:modified>
</cp:coreProperties>
</file>