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1" r:id="rId5"/>
    <p:sldId id="277" r:id="rId6"/>
    <p:sldId id="278" r:id="rId7"/>
    <p:sldId id="279" r:id="rId8"/>
    <p:sldId id="260" r:id="rId9"/>
    <p:sldId id="266" r:id="rId10"/>
    <p:sldId id="265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3571876"/>
            <a:ext cx="2928958" cy="3111185"/>
          </a:xfrm>
          <a:prstGeom prst="rect">
            <a:avLst/>
          </a:prstGeom>
          <a:noFill/>
        </p:spPr>
      </p:pic>
      <p:pic>
        <p:nvPicPr>
          <p:cNvPr id="13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3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401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2292" name="Picture 4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10185759">
            <a:off x="-302443" y="46998"/>
            <a:ext cx="4786346" cy="2653004"/>
          </a:xfrm>
          <a:prstGeom prst="rect">
            <a:avLst/>
          </a:prstGeom>
          <a:noFill/>
        </p:spPr>
      </p:pic>
      <p:pic>
        <p:nvPicPr>
          <p:cNvPr id="11" name="Picture 4" descr=" "/>
          <p:cNvPicPr>
            <a:picLocks noChangeAspect="1" noChangeArrowheads="1"/>
          </p:cNvPicPr>
          <p:nvPr userDrawn="1"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 rot="21213827">
            <a:off x="5742042" y="4906435"/>
            <a:ext cx="3527500" cy="1955243"/>
          </a:xfrm>
          <a:prstGeom prst="rect">
            <a:avLst/>
          </a:prstGeom>
          <a:noFill/>
        </p:spPr>
      </p:pic>
      <p:pic>
        <p:nvPicPr>
          <p:cNvPr id="14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7317" t="75773"/>
          <a:stretch>
            <a:fillRect/>
          </a:stretch>
        </p:blipFill>
        <p:spPr bwMode="auto">
          <a:xfrm>
            <a:off x="3071802" y="5857892"/>
            <a:ext cx="2714644" cy="753731"/>
          </a:xfrm>
          <a:prstGeom prst="rect">
            <a:avLst/>
          </a:prstGeom>
          <a:noFill/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2928934"/>
            <a:ext cx="4700128" cy="37862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Picture 1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2617192" flipH="1">
            <a:off x="7710738" y="443354"/>
            <a:ext cx="942076" cy="866711"/>
          </a:xfrm>
          <a:prstGeom prst="rect">
            <a:avLst/>
          </a:prstGeom>
          <a:noFill/>
        </p:spPr>
      </p:pic>
      <p:pic>
        <p:nvPicPr>
          <p:cNvPr id="16" name="Picture 18" descr="http://li-web.ru/"/>
          <p:cNvPicPr>
            <a:picLocks noChangeAspect="1" noChangeArrowheads="1"/>
          </p:cNvPicPr>
          <p:nvPr userDrawn="1"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 rot="1695947">
            <a:off x="471414" y="2587262"/>
            <a:ext cx="722133" cy="664363"/>
          </a:xfrm>
          <a:prstGeom prst="rect">
            <a:avLst/>
          </a:prstGeom>
          <a:noFill/>
        </p:spPr>
      </p:pic>
      <p:pic>
        <p:nvPicPr>
          <p:cNvPr id="17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 rot="2622685">
            <a:off x="7882996" y="2185793"/>
            <a:ext cx="872031" cy="835203"/>
          </a:xfrm>
          <a:prstGeom prst="rect">
            <a:avLst/>
          </a:prstGeom>
          <a:noFill/>
        </p:spPr>
      </p:pic>
      <p:pic>
        <p:nvPicPr>
          <p:cNvPr id="18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 rot="20926618">
            <a:off x="1166681" y="1958909"/>
            <a:ext cx="646890" cy="619570"/>
          </a:xfrm>
          <a:prstGeom prst="rect">
            <a:avLst/>
          </a:prstGeom>
          <a:noFill/>
        </p:spPr>
      </p:pic>
      <p:pic>
        <p:nvPicPr>
          <p:cNvPr id="19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 rot="18733032" flipH="1">
            <a:off x="6867815" y="811329"/>
            <a:ext cx="794508" cy="76095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2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401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4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rot="10185759">
            <a:off x="-82910" y="268792"/>
            <a:ext cx="3182815" cy="1764189"/>
          </a:xfrm>
          <a:prstGeom prst="rect">
            <a:avLst/>
          </a:prstGeom>
          <a:noFill/>
        </p:spPr>
      </p:pic>
      <p:pic>
        <p:nvPicPr>
          <p:cNvPr id="10" name="Picture 4" descr=" "/>
          <p:cNvPicPr>
            <a:picLocks noChangeAspect="1" noChangeArrowheads="1"/>
          </p:cNvPicPr>
          <p:nvPr userDrawn="1"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 rot="21213827">
            <a:off x="6413415" y="5241331"/>
            <a:ext cx="2656429" cy="1472421"/>
          </a:xfrm>
          <a:prstGeom prst="rect">
            <a:avLst/>
          </a:prstGeom>
          <a:noFill/>
        </p:spPr>
      </p:pic>
      <p:pic>
        <p:nvPicPr>
          <p:cNvPr id="11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 l="7317" t="75773"/>
          <a:stretch>
            <a:fillRect/>
          </a:stretch>
        </p:blipFill>
        <p:spPr bwMode="auto">
          <a:xfrm>
            <a:off x="1857356" y="6000768"/>
            <a:ext cx="1928826" cy="535546"/>
          </a:xfrm>
          <a:prstGeom prst="rect">
            <a:avLst/>
          </a:prstGeom>
          <a:noFill/>
        </p:spPr>
      </p:pic>
      <p:pic>
        <p:nvPicPr>
          <p:cNvPr id="12" name="Picture 8" descr="http://img0.liveinternet.ru/images/attach/c/5/89/182/89182502_bee_fraisia_el159.png"/>
          <p:cNvPicPr>
            <a:picLocks noChangeAspect="1" noChangeArrowheads="1"/>
          </p:cNvPicPr>
          <p:nvPr userDrawn="1"/>
        </p:nvPicPr>
        <p:blipFill>
          <a:blip r:embed="rId5" cstate="print">
            <a:lum bright="10000"/>
          </a:blip>
          <a:srcRect l="7317" t="75773"/>
          <a:stretch>
            <a:fillRect/>
          </a:stretch>
        </p:blipFill>
        <p:spPr bwMode="auto">
          <a:xfrm rot="16200000">
            <a:off x="-579596" y="4651508"/>
            <a:ext cx="2000264" cy="555381"/>
          </a:xfrm>
          <a:prstGeom prst="rect">
            <a:avLst/>
          </a:prstGeom>
          <a:noFill/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4240614"/>
            <a:ext cx="3071834" cy="24745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2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frame">
            <a:avLst>
              <a:gd name="adj1" fmla="val 4016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18282186" flipH="1">
            <a:off x="6867815" y="811329"/>
            <a:ext cx="794508" cy="760954"/>
          </a:xfrm>
          <a:prstGeom prst="rect">
            <a:avLst/>
          </a:prstGeom>
          <a:noFill/>
        </p:spPr>
      </p:pic>
      <p:pic>
        <p:nvPicPr>
          <p:cNvPr id="12" name="Picture 18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815608" flipH="1">
            <a:off x="1772094" y="730998"/>
            <a:ext cx="727097" cy="668930"/>
          </a:xfrm>
          <a:prstGeom prst="rect">
            <a:avLst/>
          </a:prstGeom>
          <a:noFill/>
        </p:spPr>
      </p:pic>
      <p:grpSp>
        <p:nvGrpSpPr>
          <p:cNvPr id="24" name="Группа 23"/>
          <p:cNvGrpSpPr/>
          <p:nvPr userDrawn="1"/>
        </p:nvGrpSpPr>
        <p:grpSpPr>
          <a:xfrm>
            <a:off x="285720" y="214290"/>
            <a:ext cx="8646925" cy="428628"/>
            <a:chOff x="285720" y="214290"/>
            <a:chExt cx="8646925" cy="428628"/>
          </a:xfrm>
        </p:grpSpPr>
        <p:pic>
          <p:nvPicPr>
            <p:cNvPr id="16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>
              <a:off x="7429520" y="214290"/>
              <a:ext cx="1503125" cy="428628"/>
            </a:xfrm>
            <a:prstGeom prst="rect">
              <a:avLst/>
            </a:prstGeom>
            <a:noFill/>
          </p:spPr>
        </p:pic>
        <p:grpSp>
          <p:nvGrpSpPr>
            <p:cNvPr id="23" name="Группа 22"/>
            <p:cNvGrpSpPr/>
            <p:nvPr userDrawn="1"/>
          </p:nvGrpSpPr>
          <p:grpSpPr>
            <a:xfrm>
              <a:off x="285720" y="214290"/>
              <a:ext cx="7361041" cy="428628"/>
              <a:chOff x="428596" y="2500306"/>
              <a:chExt cx="7361041" cy="428628"/>
            </a:xfrm>
          </p:grpSpPr>
          <p:pic>
            <p:nvPicPr>
              <p:cNvPr id="17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628651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19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1857356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0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3357554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1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85775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2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28596" y="2500306"/>
                <a:ext cx="1503125" cy="42862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5" name="Группа 24"/>
          <p:cNvGrpSpPr/>
          <p:nvPr userDrawn="1"/>
        </p:nvGrpSpPr>
        <p:grpSpPr>
          <a:xfrm>
            <a:off x="357158" y="6215082"/>
            <a:ext cx="8646925" cy="428628"/>
            <a:chOff x="285720" y="214290"/>
            <a:chExt cx="8646925" cy="428628"/>
          </a:xfrm>
        </p:grpSpPr>
        <p:pic>
          <p:nvPicPr>
            <p:cNvPr id="26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>
              <a:off x="7429520" y="214290"/>
              <a:ext cx="1503125" cy="428628"/>
            </a:xfrm>
            <a:prstGeom prst="rect">
              <a:avLst/>
            </a:prstGeom>
            <a:noFill/>
          </p:spPr>
        </p:pic>
        <p:grpSp>
          <p:nvGrpSpPr>
            <p:cNvPr id="27" name="Группа 22"/>
            <p:cNvGrpSpPr/>
            <p:nvPr userDrawn="1"/>
          </p:nvGrpSpPr>
          <p:grpSpPr>
            <a:xfrm>
              <a:off x="285720" y="214290"/>
              <a:ext cx="7361041" cy="428628"/>
              <a:chOff x="428596" y="2500306"/>
              <a:chExt cx="7361041" cy="428628"/>
            </a:xfrm>
          </p:grpSpPr>
          <p:pic>
            <p:nvPicPr>
              <p:cNvPr id="28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628651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29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1857356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30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3357554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31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857752" y="2500306"/>
                <a:ext cx="1503125" cy="428628"/>
              </a:xfrm>
              <a:prstGeom prst="rect">
                <a:avLst/>
              </a:prstGeom>
              <a:noFill/>
            </p:spPr>
          </p:pic>
          <p:pic>
            <p:nvPicPr>
              <p:cNvPr id="32" name="Picture 8" descr="http://img0.liveinternet.ru/images/attach/c/5/89/182/89182502_bee_fraisia_el159.png"/>
              <p:cNvPicPr>
                <a:picLocks noChangeAspect="1" noChangeArrowheads="1"/>
              </p:cNvPicPr>
              <p:nvPr userDrawn="1"/>
            </p:nvPicPr>
            <p:blipFill>
              <a:blip r:embed="rId5" cstate="print">
                <a:lum bright="10000"/>
              </a:blip>
              <a:srcRect l="9756" t="75773"/>
              <a:stretch>
                <a:fillRect/>
              </a:stretch>
            </p:blipFill>
            <p:spPr bwMode="auto">
              <a:xfrm>
                <a:off x="428596" y="2500306"/>
                <a:ext cx="1503125" cy="428628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41" name="Группа 40"/>
          <p:cNvGrpSpPr/>
          <p:nvPr userDrawn="1"/>
        </p:nvGrpSpPr>
        <p:grpSpPr>
          <a:xfrm>
            <a:off x="214282" y="500042"/>
            <a:ext cx="428628" cy="5932281"/>
            <a:chOff x="2071671" y="1285861"/>
            <a:chExt cx="428628" cy="5932281"/>
          </a:xfrm>
        </p:grpSpPr>
        <p:pic>
          <p:nvPicPr>
            <p:cNvPr id="37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4823506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38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3323308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39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1823110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0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5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6252266"/>
              <a:ext cx="1503125" cy="428628"/>
            </a:xfrm>
            <a:prstGeom prst="rect">
              <a:avLst/>
            </a:prstGeom>
            <a:noFill/>
          </p:spPr>
        </p:pic>
      </p:grpSp>
      <p:grpSp>
        <p:nvGrpSpPr>
          <p:cNvPr id="42" name="Группа 41"/>
          <p:cNvGrpSpPr/>
          <p:nvPr userDrawn="1"/>
        </p:nvGrpSpPr>
        <p:grpSpPr>
          <a:xfrm flipH="1">
            <a:off x="8429652" y="500042"/>
            <a:ext cx="500066" cy="6000768"/>
            <a:chOff x="2071671" y="1285861"/>
            <a:chExt cx="428628" cy="5932281"/>
          </a:xfrm>
        </p:grpSpPr>
        <p:pic>
          <p:nvPicPr>
            <p:cNvPr id="43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4823506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4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3323308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5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1823110"/>
              <a:ext cx="1503125" cy="428628"/>
            </a:xfrm>
            <a:prstGeom prst="rect">
              <a:avLst/>
            </a:prstGeom>
            <a:noFill/>
          </p:spPr>
        </p:pic>
        <p:pic>
          <p:nvPicPr>
            <p:cNvPr id="46" name="Picture 8" descr="http://img0.liveinternet.ru/images/attach/c/5/89/182/89182502_bee_fraisia_el159.png"/>
            <p:cNvPicPr>
              <a:picLocks noChangeAspect="1" noChangeArrowheads="1"/>
            </p:cNvPicPr>
            <p:nvPr userDrawn="1"/>
          </p:nvPicPr>
          <p:blipFill>
            <a:blip r:embed="rId6" cstate="print">
              <a:lum bright="10000"/>
            </a:blip>
            <a:srcRect l="9756" t="75773"/>
            <a:stretch>
              <a:fillRect/>
            </a:stretch>
          </p:blipFill>
          <p:spPr bwMode="auto">
            <a:xfrm rot="16200000">
              <a:off x="1534422" y="6252266"/>
              <a:ext cx="1503125" cy="428628"/>
            </a:xfrm>
            <a:prstGeom prst="rect">
              <a:avLst/>
            </a:prstGeom>
            <a:noFill/>
          </p:spPr>
        </p:pic>
      </p:grpSp>
      <p:pic>
        <p:nvPicPr>
          <p:cNvPr id="8" name="Picture 18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2815608" flipH="1">
            <a:off x="7710738" y="443354"/>
            <a:ext cx="942076" cy="866711"/>
          </a:xfrm>
          <a:prstGeom prst="rect">
            <a:avLst/>
          </a:prstGeom>
          <a:noFill/>
        </p:spPr>
      </p:pic>
      <p:pic>
        <p:nvPicPr>
          <p:cNvPr id="10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388927" flipH="1">
            <a:off x="8041438" y="2185530"/>
            <a:ext cx="794508" cy="760954"/>
          </a:xfrm>
          <a:prstGeom prst="rect">
            <a:avLst/>
          </a:prstGeom>
          <a:noFill/>
        </p:spPr>
      </p:pic>
      <p:pic>
        <p:nvPicPr>
          <p:cNvPr id="13" name="Picture 18" descr="http://li-web.ru/"/>
          <p:cNvPicPr>
            <a:picLocks noChangeAspect="1" noChangeArrowheads="1"/>
          </p:cNvPicPr>
          <p:nvPr userDrawn="1"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10544968" flipV="1">
            <a:off x="458067" y="1818167"/>
            <a:ext cx="900728" cy="828671"/>
          </a:xfrm>
          <a:prstGeom prst="rect">
            <a:avLst/>
          </a:prstGeom>
          <a:noFill/>
        </p:spPr>
      </p:pic>
      <p:pic>
        <p:nvPicPr>
          <p:cNvPr id="11" name="Picture 10" descr="http://img-fotki.yandex.ru/get/4703/valenta-mog.138/0_6ddf5_22a4b47d_orig.jpg"/>
          <p:cNvPicPr>
            <a:picLocks noChangeAspect="1" noChangeArrowheads="1"/>
          </p:cNvPicPr>
          <p:nvPr userDrawn="1"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 rot="21375328">
            <a:off x="500034" y="500042"/>
            <a:ext cx="1136929" cy="108891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95C2ADF-83A5-41DE-898B-DD66C36B8DA8}" type="datetimeFigureOut">
              <a:rPr lang="ru-RU" smtClean="0"/>
              <a:pPr/>
              <a:t>27.05.2024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10545-23C2-4C0B-9368-A53D342C06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player.myshared.ru/987416/data/images/img2.jpg"/>
          <p:cNvPicPr>
            <a:picLocks noChangeAspect="1" noChangeArrowheads="1"/>
          </p:cNvPicPr>
          <p:nvPr userDrawn="1"/>
        </p:nvPicPr>
        <p:blipFill>
          <a:blip r:embed="rId13" cstate="print"/>
          <a:srcRect b="1593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364589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rgbClr val="99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4400" b="1" dirty="0" smtClean="0">
                <a:ln w="11430">
                  <a:solidFill>
                    <a:srgbClr val="990099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Правополушарное             рисование как способ                                       развития межполушарного взаимодействия</a:t>
            </a:r>
            <a:r>
              <a:rPr lang="ru-RU" sz="4800" b="1" dirty="0" smtClean="0">
                <a:ln w="11430">
                  <a:solidFill>
                    <a:srgbClr val="990099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.</a:t>
            </a:r>
            <a:endParaRPr lang="ru-RU" sz="4800" b="1" dirty="0">
              <a:ln w="11430">
                <a:solidFill>
                  <a:srgbClr val="990099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58112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400" b="1" dirty="0" smtClean="0">
                <a:ln w="11430">
                  <a:solidFill>
                    <a:srgbClr val="99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400" b="1" dirty="0" smtClean="0">
                <a:ln w="11430">
                  <a:solidFill>
                    <a:srgbClr val="99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r>
              <a:rPr lang="ru-RU" sz="2400" b="1" dirty="0" smtClean="0">
                <a:ln w="11430">
                  <a:solidFill>
                    <a:srgbClr val="99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МАОУ «Лицей №1</a:t>
            </a:r>
            <a:endParaRPr lang="ru-RU" sz="2400" b="1" dirty="0" smtClean="0">
              <a:ln w="11430">
                <a:solidFill>
                  <a:srgbClr val="990099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 smtClean="0">
                <a:ln w="11430">
                  <a:solidFill>
                    <a:srgbClr val="99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Рогуткина</a:t>
            </a:r>
            <a:r>
              <a:rPr lang="ru-RU" sz="2400" b="1" dirty="0" smtClean="0">
                <a:ln w="11430">
                  <a:solidFill>
                    <a:srgbClr val="99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1430">
                  <a:solidFill>
                    <a:srgbClr val="990099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ttp://i.u-mama.ru/files/i/img/news2/000000001_6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196752"/>
            <a:ext cx="321945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8290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1000">
                <a:solidFill>
                  <a:srgbClr val="333333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333333"/>
                </a:solidFill>
                <a:latin typeface="Franklin Gothic Book" pitchFamily="34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Рисование на цветной бумаге </a:t>
            </a:r>
            <a:endParaRPr lang="ru-RU" sz="3200" b="1" i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 descr="http://1.bp.blogspot.com/_P9gXQPUiaFA/TNMhDHcnweI/AAAAAAAAAe0/LEwohx_oQ3U/s1600/PA281697.JPG"/>
          <p:cNvPicPr>
            <a:picLocks noChangeAspect="1" noChangeArrowheads="1"/>
          </p:cNvPicPr>
          <p:nvPr/>
        </p:nvPicPr>
        <p:blipFill>
          <a:blip r:embed="rId3" cstate="print"/>
          <a:srcRect l="3419" t="6878" r="4275" b="6006"/>
          <a:stretch>
            <a:fillRect/>
          </a:stretch>
        </p:blipFill>
        <p:spPr bwMode="auto">
          <a:xfrm>
            <a:off x="2123728" y="3781039"/>
            <a:ext cx="4104456" cy="2888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www.lodgers.ru/upload/1/420_2_s.jpg"/>
          <p:cNvPicPr>
            <a:picLocks noChangeAspect="1" noChangeArrowheads="1"/>
          </p:cNvPicPr>
          <p:nvPr/>
        </p:nvPicPr>
        <p:blipFill>
          <a:blip r:embed="rId4" cstate="print"/>
          <a:srcRect t="3937" r="2184" b="3240"/>
          <a:stretch>
            <a:fillRect/>
          </a:stretch>
        </p:blipFill>
        <p:spPr bwMode="auto">
          <a:xfrm>
            <a:off x="323528" y="1052736"/>
            <a:ext cx="39458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Жоровы\Desktop\МК\KursOn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409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+mj-lt"/>
              </a:rPr>
              <a:t>Правополушарное рисование, в котором совмещены все эти приемы. </a:t>
            </a:r>
            <a:endParaRPr lang="ru-RU" sz="3200" b="1" i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94715" y="1196752"/>
            <a:ext cx="828092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Убирает барьеры «я не смогу», «у меня не получится».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Полностью раскрывает "спящие" творческие способности.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> Позволяет проявить индивидуальность каждого.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dirty="0" smtClean="0">
                <a:cs typeface="Times New Roman" pitchFamily="18" charset="0"/>
              </a:rPr>
              <a:t>Снимает стресс и способствует выработке модели поведения в стрессовых ситуациях.</a:t>
            </a:r>
          </a:p>
          <a:p>
            <a:pPr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ru-RU" sz="3200" dirty="0" smtClean="0">
                <a:cs typeface="Times New Roman" pitchFamily="18" charset="0"/>
              </a:rPr>
              <a:t>Гармонизирует работу обоих полушарий.</a:t>
            </a:r>
            <a:endParaRPr lang="ru-RU" sz="3200" dirty="0" smtClean="0"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«Побочные» эффекты правополушарного рисования:</a:t>
            </a:r>
            <a:endParaRPr lang="ru-RU" sz="3200" i="1" dirty="0" smtClean="0">
              <a:solidFill>
                <a:srgbClr val="7030A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05064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нашу творческую мастерскую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встречи в родительский клуб «Содружество»,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каждый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 на себе опробует прием правополушарного рисования и овладеет его магической техникой!</a:t>
            </a:r>
            <a:endParaRPr lang="ru-R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59018">
            <a:off x="288981" y="685397"/>
            <a:ext cx="3879552" cy="2807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6016" y="908720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всех ребят в Арт-Студию «Прекрасное во мне», где с помощью приемов арт-терапии мы создадим базу для развития левого полушария, научимся снимать эмоциональное напряжение, продуктивно </a:t>
            </a:r>
            <a:r>
              <a:rPr lang="ru-RU" sz="22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коммуницировать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20438" cy="1991714"/>
          </a:xfrm>
        </p:spPr>
        <p:txBody>
          <a:bodyPr/>
          <a:lstStyle/>
          <a:p>
            <a:r>
              <a:rPr lang="ru-RU" dirty="0" smtClean="0">
                <a:latin typeface="Franklin Gothic Book" pitchFamily="34" charset="0"/>
              </a:rPr>
              <a:t/>
            </a:r>
            <a:br>
              <a:rPr lang="ru-RU" dirty="0" smtClean="0">
                <a:latin typeface="Franklin Gothic Book" pitchFamily="34" charset="0"/>
              </a:rPr>
            </a:br>
            <a:endParaRPr lang="ru-RU" dirty="0"/>
          </a:p>
        </p:txBody>
      </p:sp>
      <p:pic>
        <p:nvPicPr>
          <p:cNvPr id="3" name="Рисунок 2" descr="left-and-right-cerebral-hemispher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985" y="167515"/>
            <a:ext cx="3397079" cy="2541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203" y="2708920"/>
            <a:ext cx="858026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картинку.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видите? Вазу или два профиля лица?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думаете, почему так происходит?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наш мозг состоит из двух полушарий – правого и левого. Когда вы долго смотрите на картину, каждое полушарие мозга воспринимает совершенно разные образы. Левое видит вазу, а правое – два симметричных лица, смотрящих друг на друга. Если сразу удалось разглядеть вазу и два лица, значит, вы умеете управлять деятельностью правого и левого полушария.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же происходит так, что каждое полушарие видит по-своему? Разберемся в этом.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562" y="100958"/>
            <a:ext cx="8320438" cy="62356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                                                Как </a:t>
            </a:r>
            <a:r>
              <a:rPr lang="ru-RU" sz="3200" b="1" i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устроен мозг</a:t>
            </a:r>
            <a:endParaRPr lang="ru-RU" sz="1800" dirty="0">
              <a:latin typeface="+mn-lt"/>
            </a:endParaRPr>
          </a:p>
        </p:txBody>
      </p:sp>
      <p:pic>
        <p:nvPicPr>
          <p:cNvPr id="3" name="Рисунок 2" descr="maind_1.jpg"/>
          <p:cNvPicPr>
            <a:picLocks noChangeAspect="1"/>
          </p:cNvPicPr>
          <p:nvPr/>
        </p:nvPicPr>
        <p:blipFill>
          <a:blip r:embed="rId2" cstate="print"/>
          <a:srcRect r="2835" b="6449"/>
          <a:stretch>
            <a:fillRect/>
          </a:stretch>
        </p:blipFill>
        <p:spPr>
          <a:xfrm>
            <a:off x="159753" y="188639"/>
            <a:ext cx="5215885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4593" y="836712"/>
            <a:ext cx="3726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Левое полушарие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аналитическое.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Правое </a:t>
            </a:r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приемный центр, воспринимает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образах, оно позволяет нам мечтать, фантазировать, сочинять истории, оно мыслит творчески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7890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развития человеческого мозга предполагает гармонию развития правого и левого полушария.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вся информация поступает в мозг через правое полушарие. Для обработки по межполушарным связям бежит в левое. Левое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полушарие развивается при условии развития правого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что ему обрабатывать, если приемный центр дает сбой? Чем более «грамотно» работает правое полушарие, тем больше информации приходит в левое и оно работает «по полной», а значит развивается. По этой простой формуле ясно, что в основе развития левого полушария лежит развитое правое полушарие, а оно развивается через творчество.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99592" y="68425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                               Как </a:t>
            </a:r>
            <a:r>
              <a:rPr lang="ru-RU" sz="3200" b="1" i="1" dirty="0">
                <a:solidFill>
                  <a:srgbClr val="002060"/>
                </a:solidFill>
                <a:cs typeface="Times New Roman" pitchFamily="18" charset="0"/>
              </a:rPr>
              <a:t>устроен детский </a:t>
            </a:r>
            <a:r>
              <a:rPr lang="ru-RU" sz="3200" b="1" i="1" dirty="0" smtClean="0">
                <a:solidFill>
                  <a:srgbClr val="002060"/>
                </a:solidFill>
                <a:cs typeface="Times New Roman" pitchFamily="18" charset="0"/>
              </a:rPr>
              <a:t>мозг</a:t>
            </a:r>
            <a:endParaRPr lang="ru-RU" sz="32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7170" name="Picture 2" descr="http://xn----itbjin0aijy.xn--p1ai/images/4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3072" y="4293096"/>
            <a:ext cx="256490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221626" y="592759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только что родившегося ребенка правое полушарие сформировано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1793088"/>
            <a:ext cx="4930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запустить развитие левого полушария, необходимо активизировать работу правого полушария ребенка через развитие его творческого потенциала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st1.stranamam.ru/data/cache/2011feb/08/27/1408916_88913-700x500.jpg"/>
          <p:cNvPicPr>
            <a:picLocks noChangeAspect="1" noChangeArrowheads="1"/>
          </p:cNvPicPr>
          <p:nvPr/>
        </p:nvPicPr>
        <p:blipFill>
          <a:blip r:embed="rId3" cstate="print"/>
          <a:srcRect r="16841"/>
          <a:stretch>
            <a:fillRect/>
          </a:stretch>
        </p:blipFill>
        <p:spPr bwMode="auto">
          <a:xfrm>
            <a:off x="179512" y="224599"/>
            <a:ext cx="3456384" cy="256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7196" y="3729383"/>
            <a:ext cx="6532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помнить, что 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ежполушарные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формируются у ребенка до 12–15 лет, причем поэтапно. Очень важным для генерации специалисты считают период от 3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 В это время у ребенка формируется кинетическое, звуковое и зрительное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смыслоразличение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это огромная работа для левого полушария, «дрова» для развития логики!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8538"/>
            <a:ext cx="8712968" cy="711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Почему у некоторых детей межполушарное взаимодействие не сформировано?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связано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стрессовым состоянием матери во время беременности или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болезнью, особенностью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мозгового строения или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аномалиями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мозолистого тела,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расстройствами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неврологического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чаще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слабое взаимодействие мозговых полушарий наблюдается при отсутствии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недостатке развивающих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занятий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творчеством или игры в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жизни ребенка — всестороннее развитие ребенка должно начинаться с самого раннего возраста.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32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5299"/>
            <a:ext cx="8964488" cy="642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3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несформированности</a:t>
            </a:r>
            <a:r>
              <a:rPr lang="ru-RU" sz="3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межполушарного взаимодействия:</a:t>
            </a:r>
            <a:endParaRPr lang="ru-RU" sz="3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Агрессия, СДВГ;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плохое запоминание;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непонятная и сбивчивая речь;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зеркальное написание букв и цифр;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сложности в описании действия, изображенного на рисунке;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сложности в общении с ровесниками;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Справка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младенцев заподозрить нарушение межполушарного взаимодействия можно по «торможению» перед любым действием, а также по отсутствию 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искажению этапа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ползания.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5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развитости связей между полушариями, можно провести несложный тест. Пусть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заведет одну руку за спину, а вы кисточкой прикоснитесь к любому пальцу (за исключением большого). Большим пальцем руки ребенок должен указать на место прикосновения кисточки к коже. Таких попыток должно быть 10, и, если ребенок ошибся более 3 раз, это свидетельствует о слабом развитии межполушарных связей.</a:t>
            </a:r>
            <a:endParaRPr lang="ru-RU" sz="2000" b="0" i="0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418" y="2636912"/>
            <a:ext cx="90325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взаимодействие мозговых полушарий положительным образом влияют: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задания;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классических музыкальных композиций;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чем лучше развито взаимодействие между полушариями мозга, тем проще ребенок будет обучаться новому, лучше выстраивать взаимоотношения с людьми, достигать отличных спортивных показателей.</a:t>
            </a:r>
            <a:endParaRPr lang="ru-RU" sz="20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7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552" y="307776"/>
            <a:ext cx="83534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Творческие упражнения, </a:t>
            </a:r>
            <a:r>
              <a:rPr lang="ru-RU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выполнение которых стимулирует работу правого </a:t>
            </a:r>
            <a:r>
              <a:rPr lang="ru-RU" sz="28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полушария</a:t>
            </a:r>
            <a:endParaRPr lang="ru-RU" sz="28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7544" y="1381999"/>
            <a:ext cx="81359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cs typeface="Times New Roman" pitchFamily="18" charset="0"/>
              </a:rPr>
              <a:t>Рисование воображаемых </a:t>
            </a:r>
            <a:r>
              <a:rPr lang="ru-RU" sz="2800" b="1" i="1" dirty="0" smtClean="0">
                <a:solidFill>
                  <a:srgbClr val="C00000"/>
                </a:solidFill>
                <a:cs typeface="Times New Roman" pitchFamily="18" charset="0"/>
              </a:rPr>
              <a:t>предметов</a:t>
            </a:r>
            <a:endParaRPr lang="ru-RU" sz="28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6146" name="Picture 2" descr="http://xrb.ru/img/ufa_b_32380.jpg"/>
          <p:cNvPicPr>
            <a:picLocks noChangeAspect="1" noChangeArrowheads="1"/>
          </p:cNvPicPr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179512" y="1916832"/>
            <a:ext cx="46805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http://img-fotki.yandex.ru/get/6306/79015228.16a/0_a6fd6_32a2f8b8_XL.jpg"/>
          <p:cNvPicPr>
            <a:picLocks noChangeAspect="1" noChangeArrowheads="1"/>
          </p:cNvPicPr>
          <p:nvPr/>
        </p:nvPicPr>
        <p:blipFill>
          <a:blip r:embed="rId3" cstate="print"/>
          <a:srcRect l="7043" t="17308" r="7029"/>
          <a:stretch>
            <a:fillRect/>
          </a:stretch>
        </p:blipFill>
        <p:spPr bwMode="auto">
          <a:xfrm>
            <a:off x="5292080" y="1844824"/>
            <a:ext cx="357528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https://dytpsyholog.files.wordpress.com/2015/02/d0bdd0b0-d0b3d0bed0bbd0bed0b2d0bdd183.jpg?w=6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861048"/>
            <a:ext cx="3630676" cy="278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0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C00000"/>
                </a:solidFill>
                <a:cs typeface="Times New Roman" pitchFamily="18" charset="0"/>
              </a:rPr>
              <a:t>Зеркальное рисование</a:t>
            </a:r>
            <a:endParaRPr lang="ru-RU" sz="32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9218" name="Picture 2" descr="http://marketium.ru/wp-content/uploads/2015/09/a2ef406e2c2351e0b9e80029c909242d28.jpg"/>
          <p:cNvPicPr>
            <a:picLocks noChangeAspect="1" noChangeArrowheads="1"/>
          </p:cNvPicPr>
          <p:nvPr/>
        </p:nvPicPr>
        <p:blipFill>
          <a:blip r:embed="rId2" cstate="print"/>
          <a:srcRect l="4213" t="6554" r="3100" b="8249"/>
          <a:stretch>
            <a:fillRect/>
          </a:stretch>
        </p:blipFill>
        <p:spPr bwMode="auto">
          <a:xfrm>
            <a:off x="5868144" y="764704"/>
            <a:ext cx="308130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cs32.babysfera.ru/4/5/2/b/18415376.3053237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5" descr="http://i.u-mama.ru/files/i/img/news2/000000001_66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815880"/>
            <a:ext cx="6431283" cy="2042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684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Franklin Gothic Book</vt:lpstr>
      <vt:lpstr>Symbol</vt:lpstr>
      <vt:lpstr>Times New Roman</vt:lpstr>
      <vt:lpstr>Verdana</vt:lpstr>
      <vt:lpstr>Тема Office</vt:lpstr>
      <vt:lpstr>Презентация PowerPoint</vt:lpstr>
      <vt:lpstr> </vt:lpstr>
      <vt:lpstr>                                                 Как устроен мозг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123</cp:revision>
  <dcterms:created xsi:type="dcterms:W3CDTF">2015-10-19T13:24:03Z</dcterms:created>
  <dcterms:modified xsi:type="dcterms:W3CDTF">2024-05-26T20:34:09Z</dcterms:modified>
</cp:coreProperties>
</file>