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7" r:id="rId2"/>
    <p:sldId id="258" r:id="rId3"/>
    <p:sldId id="276" r:id="rId4"/>
    <p:sldId id="292" r:id="rId5"/>
    <p:sldId id="285" r:id="rId6"/>
    <p:sldId id="287" r:id="rId7"/>
    <p:sldId id="293" r:id="rId8"/>
    <p:sldId id="286" r:id="rId9"/>
    <p:sldId id="283" r:id="rId10"/>
    <p:sldId id="268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DA6"/>
    <a:srgbClr val="1921BF"/>
    <a:srgbClr val="4022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49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B1304-9D9F-4604-AC9F-D90AB433675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16773-A489-4201-8718-05FDCDD24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16773-A489-4201-8718-05FDCDD243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7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SJ3OfSboM9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Grp="1" noChangeArrowheads="1"/>
          </p:cNvSpPr>
          <p:nvPr/>
        </p:nvSpPr>
        <p:spPr bwMode="auto">
          <a:xfrm>
            <a:off x="-396552" y="1142984"/>
            <a:ext cx="7704856" cy="123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InflateTop">
              <a:avLst>
                <a:gd name="adj" fmla="val 1044"/>
              </a:avLst>
            </a:prstTxWarp>
            <a:scene3d>
              <a:camera prst="perspectiveHeroicExtreme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>
                <a:ln w="0"/>
                <a:solidFill>
                  <a:srgbClr val="002060"/>
                </a:solidFill>
                <a:effectLst>
                  <a:glow rad="101600">
                    <a:srgbClr val="DAEDEF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Arial"/>
              </a:rPr>
              <a:t>Дети и гаджеты-вред</a:t>
            </a:r>
            <a:r>
              <a:rPr kumimoji="0" lang="ru-RU" sz="5400" b="1" i="0" u="none" strike="noStrike" kern="0" cap="all" spc="0" normalizeH="0" noProof="0" dirty="0">
                <a:ln w="0"/>
                <a:solidFill>
                  <a:srgbClr val="002060"/>
                </a:solidFill>
                <a:effectLst>
                  <a:glow rad="101600">
                    <a:srgbClr val="DAEDEF">
                      <a:satMod val="175000"/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uLnTx/>
                <a:uFillTx/>
                <a:latin typeface="Arial"/>
                <a:ea typeface="+mj-ea"/>
                <a:cs typeface="Arial"/>
              </a:rPr>
              <a:t> или польза?</a:t>
            </a:r>
            <a:endParaRPr kumimoji="0" lang="es-ES" sz="5400" b="1" i="0" u="none" strike="noStrike" kern="0" cap="all" spc="0" normalizeH="0" baseline="0" noProof="0" dirty="0">
              <a:ln w="0"/>
              <a:solidFill>
                <a:srgbClr val="002060"/>
              </a:solidFill>
              <a:effectLst>
                <a:glow rad="101600">
                  <a:srgbClr val="DAEDEF">
                    <a:satMod val="175000"/>
                    <a:alpha val="40000"/>
                  </a:srgbClr>
                </a:glow>
                <a:reflection blurRad="12700" stA="50000" endPos="50000" dist="5000" dir="5400000" sy="-100000" rotWithShape="0"/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2D8E0"/>
              </a:clrFrom>
              <a:clrTo>
                <a:srgbClr val="92D8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57496"/>
            <a:ext cx="5234562" cy="29444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878" y="21429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автономное образовательное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Тулы «Лицей №1»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48844" y="5929313"/>
            <a:ext cx="3417344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Родительский клуб «СОДРУЖЕСТВО» и Ваш психолог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Рогуткина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44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214290"/>
            <a:ext cx="308904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Вывод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11267" name="Picture 3" descr="C:\Documents and Settings\malyginais\Мои документы\мое\ШКОЛА\Конференция к юбилею школы\Картинки для презентации\1e5c941dcf7ee9ebf2fe78b1d5bc5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928670"/>
            <a:ext cx="3756365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4429132"/>
            <a:ext cx="4391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 можете остановить хаос – возглавьте его!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145273"/>
            <a:ext cx="450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аджеты – неотъемлемая часть жизни современного человека.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всего есть правила и у общения с гаджетами тоже!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57166"/>
            <a:ext cx="1586349" cy="14515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530268"/>
            <a:ext cx="3844541" cy="256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3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83" y="-315416"/>
            <a:ext cx="9270283" cy="721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980728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 каждом доме нужен гаджет, Но нельзя  с ним и есть, и спать… </a:t>
            </a:r>
          </a:p>
          <a:p>
            <a:pPr lvl="0" algn="just" fontAlgn="base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Знай, что  гаджет не подскажет, </a:t>
            </a:r>
          </a:p>
          <a:p>
            <a:pPr lvl="0" algn="just" fontAlgn="base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тебе счастливым стать.» </a:t>
            </a:r>
          </a:p>
          <a:p>
            <a:pPr lvl="0" algn="just" fontAlgn="base"/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8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142984"/>
            <a:ext cx="7572428" cy="218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Технологии не стоят на месте. </a:t>
            </a:r>
            <a:endParaRPr lang="ru-RU" sz="2000" b="1" dirty="0" smtClean="0">
              <a:solidFill>
                <a:srgbClr val="323DA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Детей </a:t>
            </a:r>
            <a:r>
              <a:rPr lang="ru-RU" sz="20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XXI века невозможно представить без электронных гаджетов и Интернета. </a:t>
            </a:r>
            <a:endParaRPr lang="ru-RU" sz="2000" b="1" dirty="0" smtClean="0">
              <a:solidFill>
                <a:srgbClr val="323DA6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Смартфон</a:t>
            </a:r>
            <a:r>
              <a:rPr lang="ru-RU" sz="20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планшет, нетбук – </a:t>
            </a:r>
            <a:r>
              <a:rPr lang="ru-RU" sz="2000" b="1" dirty="0" smtClean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неиссякаемый источник </a:t>
            </a:r>
            <a:r>
              <a:rPr lang="ru-RU" sz="2000" b="1" dirty="0">
                <a:solidFill>
                  <a:srgbClr val="323DA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удовольствия для детей и предмет беспокойства наших родителей.</a:t>
            </a:r>
            <a:endParaRPr lang="ru-RU" sz="2000" b="1" dirty="0">
              <a:solidFill>
                <a:srgbClr val="323DA6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214290"/>
            <a:ext cx="6120680" cy="80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Актуальность темы:</a:t>
            </a:r>
            <a:r>
              <a:rPr lang="ru-RU" sz="4400" dirty="0">
                <a:solidFill>
                  <a:srgbClr val="FF0000"/>
                </a:solidFill>
                <a:ea typeface="Times New Roman"/>
              </a:rPr>
              <a:t> </a:t>
            </a:r>
          </a:p>
        </p:txBody>
      </p:sp>
      <p:pic>
        <p:nvPicPr>
          <p:cNvPr id="5" name="Picture 2" descr="http://photo.7ya.ru/ph/2013/1/28/135936800216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57422" y="3401128"/>
            <a:ext cx="4500594" cy="312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616" y="6344732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YouTube Noto"/>
                <a:hlinkClick r:id="rId4" tooltip="Поделиться ссылкой"/>
              </a:rPr>
              <a:t>https://youtu.be/SJ3OfSboM9s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3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64386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Роль гаджетов,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какой от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них</a:t>
            </a:r>
          </a:p>
          <a:p>
            <a:pPr lvl="0"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вред и какая польза. </a:t>
            </a:r>
          </a:p>
        </p:txBody>
      </p:sp>
      <p:pic>
        <p:nvPicPr>
          <p:cNvPr id="4" name="Picture 2" descr="http://tentremhipnoterapi.com/wp-content/uploads/2016/02/meminimalisir-penggunaan-gadget-pada-a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429420" cy="38792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23D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«Очень важно понять, что гаджеты несут и позитивную, и негативную окраску. Сегодня трудно представить ребенка без каких-то телефонных и компьютерных </a:t>
            </a:r>
            <a:r>
              <a:rPr lang="ru-RU" sz="2000" b="1" dirty="0" smtClean="0">
                <a:solidFill>
                  <a:srgbClr val="323D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аппаратов</a:t>
            </a:r>
            <a:r>
              <a:rPr lang="ru-RU" sz="2000" b="1" dirty="0" smtClean="0">
                <a:solidFill>
                  <a:srgbClr val="323DA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5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928802"/>
            <a:ext cx="4500562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marR="47625"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172" name="AutoShape 4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C:\Users\%D0%90%D0%BD%D0%BD%D0%B0 %D0%AE%D1%80%D1%8C%D0%B5%D0%B2%D0%BD%D0%B0\Desktop\%D0%9C%D0%B5%D1%82%D0%BE%D0%B4 6 %D1%88%D0%BB%D1%8F%D0%BF %D0%BF%D1%80%D0%B5%D0%B7%D0%B8%D0%BD%D1%82\6A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37681" y="158926"/>
            <a:ext cx="6284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ОТРИЦАТЕЛЬНЫЕ АСПЕКТЫ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235886" y="1547181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НА ЗДОРОВЬЕ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3520319" y="800387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ЦИРКАДНЫХ РИТМОВ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3520319" y="5505995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ПУГАЮЩАЯ СТАТИСТИКА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6581935" y="1741198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ПОДМЕНА ЖИВОГО ОБЩЕНИЯ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581935" y="3975012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РАССТРОЙСТВА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235886" y="3877739"/>
            <a:ext cx="2376264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ОБУЧЕНИИ</a:t>
            </a:r>
          </a:p>
        </p:txBody>
      </p:sp>
      <p:pic>
        <p:nvPicPr>
          <p:cNvPr id="14" name="Picture 2" descr="http://sorokino-ds1.ru/upload/docs/2016/04/606013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143116"/>
            <a:ext cx="3156248" cy="31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096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Вред гаджетов для здоровья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95350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1607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Нагрузка на зрение.</a:t>
            </a:r>
          </a:p>
          <a:p>
            <a:pPr marL="161607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 Пониженный тонус мышц.</a:t>
            </a:r>
          </a:p>
          <a:p>
            <a:pPr marL="1616075">
              <a:lnSpc>
                <a:spcPct val="115000"/>
              </a:lnSpc>
              <a:spcAft>
                <a:spcPts val="0"/>
              </a:spcAft>
              <a:tabLst>
                <a:tab pos="62865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Ущерб для эмоционального р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Arial" panose="020B0604020202020204" pitchFamily="34" charset="0"/>
              </a:rPr>
              <a:t>азвития</a:t>
            </a:r>
            <a:r>
              <a:rPr lang="ru-RU" sz="2000" b="1" dirty="0">
                <a:latin typeface="Times New Roman"/>
                <a:ea typeface="Times New Roman"/>
              </a:rPr>
              <a:t>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C:\Documents and Settings\malyginais\Мои документы\мое\ШКОЛА\Конференция к юбилею школы\Картинки для презентации\vred-plansheta-dlia-rebe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8691916" cy="600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183392"/>
            <a:ext cx="42491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Игры воруют время! Проигранные минуты быстро превращаются в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часы.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Ребенок подсознательно выбирает игры , которые отражают его подавленные потребности.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Picture 2" descr="C:\Documents and Settings\malyginais\Мои документы\мое\ШКОЛА\Конференция к юбилею школы\Картинки для презентации\16fa38c002de4e7e2dd571acd23995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8" y="3861048"/>
            <a:ext cx="4071934" cy="2714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malyginais\Мои документы\мое\ШКОЛА\Конференция к юбилею школы\Картинки для презентации\678bb4920615cd8825319908fb63bb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9540"/>
            <a:ext cx="3700656" cy="268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3717032"/>
            <a:ext cx="3491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Незаметно можно прочно увязнуть в электронных играх и сети интернета, как в паутине гигантского паука, питающегося людьми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14642"/>
            <a:ext cx="764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Трудности в обучении, подмена живого общения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 rot="10800000">
            <a:off x="2377758" y="5373216"/>
            <a:ext cx="704650" cy="51598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20294"/>
            <a:ext cx="7445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6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C00000"/>
                </a:solidFill>
                <a:latin typeface="arial"/>
              </a:rPr>
              <a:t>Нарушения циркадного ритма </a:t>
            </a:r>
            <a:r>
              <a:rPr lang="ru-RU" b="1" dirty="0">
                <a:solidFill>
                  <a:srgbClr val="C00000"/>
                </a:solidFill>
                <a:latin typeface="arial"/>
              </a:rPr>
              <a:t>— </a:t>
            </a:r>
            <a:r>
              <a:rPr lang="ru-RU" sz="1400" dirty="0" smtClean="0">
                <a:solidFill>
                  <a:srgbClr val="000000"/>
                </a:solidFill>
                <a:latin typeface="arial"/>
              </a:rPr>
              <a:t>процесс, при </a:t>
            </a:r>
            <a:r>
              <a:rPr lang="ru-RU" sz="1400" dirty="0">
                <a:solidFill>
                  <a:srgbClr val="000000"/>
                </a:solidFill>
                <a:latin typeface="arial"/>
              </a:rPr>
              <a:t>котором происходит рассогласование между внутренним циклом сон-бодрствование и внешним циклом день-ночь. </a:t>
            </a:r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pPr fontAlgn="base"/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arial"/>
              </a:rPr>
              <a:t>Состояние </a:t>
            </a:r>
            <a:r>
              <a:rPr lang="ru-RU" sz="1400" dirty="0">
                <a:solidFill>
                  <a:srgbClr val="000000"/>
                </a:solidFill>
                <a:latin typeface="arial"/>
              </a:rPr>
              <a:t>развивается при смене часовых </a:t>
            </a:r>
            <a:r>
              <a:rPr lang="ru-RU" sz="1400" dirty="0" smtClean="0">
                <a:solidFill>
                  <a:srgbClr val="000000"/>
                </a:solidFill>
                <a:latin typeface="arial"/>
              </a:rPr>
              <a:t>поясов, посменном </a:t>
            </a:r>
            <a:r>
              <a:rPr lang="ru-RU" sz="1400" dirty="0">
                <a:solidFill>
                  <a:srgbClr val="000000"/>
                </a:solidFill>
                <a:latin typeface="arial"/>
              </a:rPr>
              <a:t>и вахтовом графике работы, неврологических </a:t>
            </a:r>
            <a:r>
              <a:rPr lang="ru-RU" sz="1400" dirty="0" smtClean="0">
                <a:solidFill>
                  <a:srgbClr val="000000"/>
                </a:solidFill>
                <a:latin typeface="arial"/>
              </a:rPr>
              <a:t>заболеваниях, неконтролируемом использовании гаджетов. </a:t>
            </a:r>
          </a:p>
          <a:p>
            <a:pPr fontAlgn="base"/>
            <a:endParaRPr lang="ru-RU" sz="1400" dirty="0" smtClean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arial"/>
              </a:rPr>
              <a:t>Расстройства </a:t>
            </a:r>
            <a:r>
              <a:rPr lang="ru-RU" sz="1400" dirty="0">
                <a:solidFill>
                  <a:srgbClr val="000000"/>
                </a:solidFill>
                <a:latin typeface="arial"/>
              </a:rPr>
              <a:t>суточных ритмов вызывают психоэмоциональные нарушения, снижают работоспособность, повышают риск эндокринных и кардиологических проблем</a:t>
            </a:r>
            <a:endParaRPr lang="ru-RU" sz="14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1026" name="Picture 2" descr="https://thepresentation.ru/img/tmb/5/456272/ca4152d8c8b32e531f4eaa6f14f008c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5176"/>
            <a:ext cx="5544616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3605433"/>
            <a:ext cx="26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ПСИХОЛОГИЧЕСКИЕ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РАССТРОЙСТВА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3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Польза </a:t>
            </a:r>
            <a:r>
              <a:rPr lang="ru-RU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гаджетов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Гаджеты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можно рассматривать не как средство развлечения, а как реальную помощь. Существует множество сайтов и учебных приложений, направленных на развитие мелкой моторики, реакции, логики, памяти и других важных навыков.</a:t>
            </a:r>
          </a:p>
        </p:txBody>
      </p:sp>
      <p:pic>
        <p:nvPicPr>
          <p:cNvPr id="6146" name="Picture 2" descr="C:\Documents and Settings\malyginais\Мои документы\мое\ШКОЛА\Конференция к юбилею школы\Картинки для презентации\img-20150923151942-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643182"/>
            <a:ext cx="5198587" cy="3626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0"/>
            <a:ext cx="7358114" cy="64294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ПОЛЕЗНЫЕ  СОВЕТЫ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57158" y="785794"/>
            <a:ext cx="8572560" cy="5715040"/>
          </a:xfrm>
          <a:noFill/>
        </p:spPr>
        <p:txBody>
          <a:bodyPr>
            <a:normAutofit fontScale="25000" lnSpcReduction="20000"/>
          </a:bodyPr>
          <a:lstStyle/>
          <a:p>
            <a:pPr marL="0" lvl="0" indent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7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Помните о времени использования гаджетов детьми: 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6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4-5 лет — не более 15 минут;</a:t>
            </a: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6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 лет — 20 минут;</a:t>
            </a:r>
            <a:endParaRPr lang="ru-RU" sz="6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6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7-9 лет — 30 минут;</a:t>
            </a:r>
            <a:endParaRPr lang="ru-RU" sz="6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6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10-12 лет — 40 минут;</a:t>
            </a:r>
            <a:endParaRPr lang="ru-RU" sz="6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64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13-14 лет — 50 минут.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6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позволять пользоваться 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гаджетами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перед сном.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6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Оптимальное расстояние между глазами и монитором — 60-70 см. 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6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занятие предполагает более длительное нахождение перед монитором, необходимо делать 10-минутые перерывы.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6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Уделить  время прогулкам на свежем воздухе, спорту, подвижным играм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6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За 2-3 часа до сна замените   электронное устройство на спокойные совместные игры, чтение книг, общение.</a:t>
            </a:r>
          </a:p>
          <a:p>
            <a:pPr mar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64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7. У ребёнка должны быть обязанности по дому. </a:t>
            </a: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62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Documents and Settings\malyginais\Мои документы\мое\ШКОЛА\Конференция к юбилею школы\Картинки для презентации\6a43142c9c12399dde2ca6e3bea0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9" y="1089130"/>
            <a:ext cx="2440525" cy="183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5000636"/>
            <a:ext cx="1873758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278</Words>
  <Application>Microsoft Office PowerPoint</Application>
  <PresentationFormat>Экран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 СОВЕТЫ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Euroset</dc:creator>
  <cp:lastModifiedBy>Пользователь Windows</cp:lastModifiedBy>
  <cp:revision>54</cp:revision>
  <dcterms:modified xsi:type="dcterms:W3CDTF">2024-04-23T11:54:13Z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484212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