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9" r:id="rId18"/>
    <p:sldId id="295" r:id="rId19"/>
    <p:sldId id="296" r:id="rId20"/>
    <p:sldId id="297" r:id="rId21"/>
    <p:sldId id="298" r:id="rId22"/>
    <p:sldId id="299" r:id="rId23"/>
    <p:sldId id="302" r:id="rId24"/>
    <p:sldId id="303" r:id="rId25"/>
    <p:sldId id="300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00743" y="0"/>
            <a:ext cx="143510" cy="1371600"/>
          </a:xfrm>
          <a:custGeom>
            <a:avLst/>
            <a:gdLst/>
            <a:ahLst/>
            <a:cxnLst/>
            <a:rect l="l" t="t" r="r" b="b"/>
            <a:pathLst>
              <a:path w="143509" h="1371600">
                <a:moveTo>
                  <a:pt x="143255" y="0"/>
                </a:moveTo>
                <a:lnTo>
                  <a:pt x="0" y="0"/>
                </a:lnTo>
                <a:lnTo>
                  <a:pt x="0" y="1371600"/>
                </a:lnTo>
                <a:lnTo>
                  <a:pt x="143255" y="1371600"/>
                </a:lnTo>
                <a:lnTo>
                  <a:pt x="143255" y="0"/>
                </a:lnTo>
                <a:close/>
              </a:path>
            </a:pathLst>
          </a:custGeom>
          <a:solidFill>
            <a:srgbClr val="D12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00743" y="1371599"/>
            <a:ext cx="143510" cy="5486400"/>
          </a:xfrm>
          <a:custGeom>
            <a:avLst/>
            <a:gdLst/>
            <a:ahLst/>
            <a:cxnLst/>
            <a:rect l="l" t="t" r="r" b="b"/>
            <a:pathLst>
              <a:path w="143509" h="5486400">
                <a:moveTo>
                  <a:pt x="143255" y="0"/>
                </a:moveTo>
                <a:lnTo>
                  <a:pt x="0" y="0"/>
                </a:lnTo>
                <a:lnTo>
                  <a:pt x="0" y="5486400"/>
                </a:lnTo>
                <a:lnTo>
                  <a:pt x="143255" y="5486400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6690" y="141859"/>
            <a:ext cx="7230618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058772"/>
            <a:ext cx="8020050" cy="408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0743" y="0"/>
            <a:ext cx="143510" cy="6858000"/>
            <a:chOff x="9000743" y="0"/>
            <a:chExt cx="143510" cy="6858000"/>
          </a:xfrm>
        </p:grpSpPr>
        <p:sp>
          <p:nvSpPr>
            <p:cNvPr id="3" name="object 3"/>
            <p:cNvSpPr/>
            <p:nvPr/>
          </p:nvSpPr>
          <p:spPr>
            <a:xfrm>
              <a:off x="9000743" y="4846319"/>
              <a:ext cx="143510" cy="2011680"/>
            </a:xfrm>
            <a:custGeom>
              <a:avLst/>
              <a:gdLst/>
              <a:ahLst/>
              <a:cxnLst/>
              <a:rect l="l" t="t" r="r" b="b"/>
              <a:pathLst>
                <a:path w="143509" h="2011679">
                  <a:moveTo>
                    <a:pt x="143255" y="0"/>
                  </a:moveTo>
                  <a:lnTo>
                    <a:pt x="0" y="0"/>
                  </a:lnTo>
                  <a:lnTo>
                    <a:pt x="0" y="2011680"/>
                  </a:lnTo>
                  <a:lnTo>
                    <a:pt x="143255" y="2011680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0743" y="0"/>
              <a:ext cx="143510" cy="4846320"/>
            </a:xfrm>
            <a:custGeom>
              <a:avLst/>
              <a:gdLst/>
              <a:ahLst/>
              <a:cxnLst/>
              <a:rect l="l" t="t" r="r" b="b"/>
              <a:pathLst>
                <a:path w="143509" h="4846320">
                  <a:moveTo>
                    <a:pt x="143255" y="0"/>
                  </a:moveTo>
                  <a:lnTo>
                    <a:pt x="0" y="0"/>
                  </a:lnTo>
                  <a:lnTo>
                    <a:pt x="0" y="4846320"/>
                  </a:lnTo>
                  <a:lnTo>
                    <a:pt x="143255" y="4846320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375081" y="4234825"/>
            <a:ext cx="8020050" cy="1077756"/>
          </a:xfrm>
          <a:prstGeom prst="rect">
            <a:avLst/>
          </a:prstGeom>
        </p:spPr>
        <p:txBody>
          <a:bodyPr vert="horz" wrap="square" lIns="0" tIns="152933" rIns="0" bIns="0" rtlCol="0">
            <a:spAutoFit/>
          </a:bodyPr>
          <a:lstStyle/>
          <a:p>
            <a:pPr marL="7493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b="0" spc="-55" dirty="0">
                <a:solidFill>
                  <a:srgbClr val="000000"/>
                </a:solidFill>
                <a:latin typeface="Arial Black"/>
                <a:cs typeface="Arial Black"/>
              </a:rPr>
              <a:t>КАК </a:t>
            </a:r>
            <a:r>
              <a:rPr sz="2000" b="0" spc="-70" dirty="0">
                <a:solidFill>
                  <a:srgbClr val="000000"/>
                </a:solidFill>
                <a:latin typeface="Arial Black"/>
                <a:cs typeface="Arial Black"/>
              </a:rPr>
              <a:t>МОЖНО </a:t>
            </a:r>
            <a:r>
              <a:rPr sz="2000" b="0" dirty="0">
                <a:solidFill>
                  <a:srgbClr val="000000"/>
                </a:solidFill>
                <a:latin typeface="Arial Black"/>
                <a:cs typeface="Arial Black"/>
              </a:rPr>
              <a:t>И </a:t>
            </a:r>
            <a:r>
              <a:rPr sz="2000" b="0" spc="-55" dirty="0">
                <a:solidFill>
                  <a:srgbClr val="000000"/>
                </a:solidFill>
                <a:latin typeface="Arial Black"/>
                <a:cs typeface="Arial Black"/>
              </a:rPr>
              <a:t>КАК </a:t>
            </a:r>
            <a:r>
              <a:rPr sz="2000" b="0" spc="-70" dirty="0">
                <a:solidFill>
                  <a:srgbClr val="000000"/>
                </a:solidFill>
                <a:latin typeface="Arial Black"/>
                <a:cs typeface="Arial Black"/>
              </a:rPr>
              <a:t>НЕЛЬЗЯ </a:t>
            </a:r>
            <a:r>
              <a:rPr sz="2000" b="0" spc="-6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b="0" spc="-90" dirty="0">
                <a:solidFill>
                  <a:srgbClr val="000000"/>
                </a:solidFill>
                <a:latin typeface="Arial Black"/>
                <a:cs typeface="Arial Black"/>
              </a:rPr>
              <a:t>П</a:t>
            </a:r>
            <a:r>
              <a:rPr sz="2000" b="0" spc="-85" dirty="0">
                <a:solidFill>
                  <a:srgbClr val="000000"/>
                </a:solidFill>
                <a:latin typeface="Arial Black"/>
                <a:cs typeface="Arial Black"/>
              </a:rPr>
              <a:t>Р</a:t>
            </a:r>
            <a:r>
              <a:rPr sz="2000" b="0" spc="-90" dirty="0">
                <a:solidFill>
                  <a:srgbClr val="000000"/>
                </a:solidFill>
                <a:latin typeface="Arial Black"/>
                <a:cs typeface="Arial Black"/>
              </a:rPr>
              <a:t>О</a:t>
            </a:r>
            <a:r>
              <a:rPr sz="2000" b="0" spc="-85" dirty="0">
                <a:solidFill>
                  <a:srgbClr val="000000"/>
                </a:solidFill>
                <a:latin typeface="Arial Black"/>
                <a:cs typeface="Arial Black"/>
              </a:rPr>
              <a:t>Т</a:t>
            </a:r>
            <a:r>
              <a:rPr sz="2000" b="0" spc="-90" dirty="0">
                <a:solidFill>
                  <a:srgbClr val="000000"/>
                </a:solidFill>
                <a:latin typeface="Arial Black"/>
                <a:cs typeface="Arial Black"/>
              </a:rPr>
              <a:t>И</a:t>
            </a:r>
            <a:r>
              <a:rPr sz="2000" b="0" spc="-80" dirty="0">
                <a:solidFill>
                  <a:srgbClr val="000000"/>
                </a:solidFill>
                <a:latin typeface="Arial Black"/>
                <a:cs typeface="Arial Black"/>
              </a:rPr>
              <a:t>В</a:t>
            </a:r>
            <a:r>
              <a:rPr sz="2000" b="0" spc="-90" dirty="0">
                <a:solidFill>
                  <a:srgbClr val="000000"/>
                </a:solidFill>
                <a:latin typeface="Arial Black"/>
                <a:cs typeface="Arial Black"/>
              </a:rPr>
              <a:t>О</a:t>
            </a:r>
            <a:r>
              <a:rPr sz="2000" b="0" spc="-80" dirty="0">
                <a:solidFill>
                  <a:srgbClr val="000000"/>
                </a:solidFill>
                <a:latin typeface="Arial Black"/>
                <a:cs typeface="Arial Black"/>
              </a:rPr>
              <a:t>С</a:t>
            </a:r>
            <a:r>
              <a:rPr sz="2000" b="0" spc="-85" dirty="0">
                <a:solidFill>
                  <a:srgbClr val="000000"/>
                </a:solidFill>
                <a:latin typeface="Arial Black"/>
                <a:cs typeface="Arial Black"/>
              </a:rPr>
              <a:t>Т</a:t>
            </a:r>
            <a:r>
              <a:rPr sz="2000" b="0" spc="-90" dirty="0">
                <a:solidFill>
                  <a:srgbClr val="000000"/>
                </a:solidFill>
                <a:latin typeface="Arial Black"/>
                <a:cs typeface="Arial Black"/>
              </a:rPr>
              <a:t>ОЯ</a:t>
            </a:r>
            <a:r>
              <a:rPr sz="2000" b="0" spc="-85" dirty="0">
                <a:solidFill>
                  <a:srgbClr val="000000"/>
                </a:solidFill>
                <a:latin typeface="Arial Black"/>
                <a:cs typeface="Arial Black"/>
              </a:rPr>
              <a:t>Т</a:t>
            </a:r>
            <a:r>
              <a:rPr sz="2000" b="0" dirty="0">
                <a:solidFill>
                  <a:srgbClr val="000000"/>
                </a:solidFill>
                <a:latin typeface="Arial Black"/>
                <a:cs typeface="Arial Black"/>
              </a:rPr>
              <a:t>Ь</a:t>
            </a:r>
            <a:r>
              <a:rPr sz="2000" b="0" spc="-15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b="0" spc="-90" dirty="0">
                <a:solidFill>
                  <a:srgbClr val="000000"/>
                </a:solidFill>
                <a:latin typeface="Arial Black"/>
                <a:cs typeface="Arial Black"/>
              </a:rPr>
              <a:t>Ш</a:t>
            </a:r>
            <a:r>
              <a:rPr sz="2000" b="0" spc="-85" dirty="0">
                <a:solidFill>
                  <a:srgbClr val="000000"/>
                </a:solidFill>
                <a:latin typeface="Arial Black"/>
                <a:cs typeface="Arial Black"/>
              </a:rPr>
              <a:t>К</a:t>
            </a:r>
            <a:r>
              <a:rPr sz="2000" b="0" spc="-90" dirty="0">
                <a:solidFill>
                  <a:srgbClr val="000000"/>
                </a:solidFill>
                <a:latin typeface="Arial Black"/>
                <a:cs typeface="Arial Black"/>
              </a:rPr>
              <a:t>О</a:t>
            </a:r>
            <a:r>
              <a:rPr sz="2000" b="0" spc="-85" dirty="0">
                <a:solidFill>
                  <a:srgbClr val="000000"/>
                </a:solidFill>
                <a:latin typeface="Arial Black"/>
                <a:cs typeface="Arial Black"/>
              </a:rPr>
              <a:t>Л</a:t>
            </a:r>
            <a:r>
              <a:rPr sz="2000" b="0" spc="-80" dirty="0">
                <a:solidFill>
                  <a:srgbClr val="000000"/>
                </a:solidFill>
                <a:latin typeface="Arial Black"/>
                <a:cs typeface="Arial Black"/>
              </a:rPr>
              <a:t>Ь</a:t>
            </a:r>
            <a:r>
              <a:rPr sz="2000" b="0" spc="-90" dirty="0">
                <a:solidFill>
                  <a:srgbClr val="000000"/>
                </a:solidFill>
                <a:latin typeface="Arial Black"/>
                <a:cs typeface="Arial Black"/>
              </a:rPr>
              <a:t>НО</a:t>
            </a:r>
            <a:r>
              <a:rPr sz="2000" b="0" dirty="0">
                <a:solidFill>
                  <a:srgbClr val="000000"/>
                </a:solidFill>
                <a:latin typeface="Arial Black"/>
                <a:cs typeface="Arial Black"/>
              </a:rPr>
              <a:t>Й  </a:t>
            </a:r>
            <a:r>
              <a:rPr sz="2000" b="0" spc="-70" dirty="0">
                <a:solidFill>
                  <a:srgbClr val="000000"/>
                </a:solidFill>
                <a:latin typeface="Arial Black"/>
                <a:cs typeface="Arial Black"/>
              </a:rPr>
              <a:t>ТРАВЛЕ:</a:t>
            </a:r>
            <a:endParaRPr sz="2000" dirty="0">
              <a:latin typeface="Arial Black"/>
              <a:cs typeface="Arial Black"/>
            </a:endParaRPr>
          </a:p>
          <a:p>
            <a:pPr marL="62865" algn="ctr">
              <a:lnSpc>
                <a:spcPct val="100000"/>
              </a:lnSpc>
            </a:pPr>
            <a:r>
              <a:rPr sz="2000" b="0" spc="-75" dirty="0">
                <a:solidFill>
                  <a:srgbClr val="000000"/>
                </a:solidFill>
                <a:latin typeface="Arial Black"/>
                <a:cs typeface="Arial Black"/>
              </a:rPr>
              <a:t>РОДИТЕЛЯМ</a:t>
            </a:r>
            <a:r>
              <a:rPr sz="2000" b="0" spc="-17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b="0" spc="5" dirty="0">
                <a:solidFill>
                  <a:srgbClr val="000000"/>
                </a:solidFill>
                <a:latin typeface="Arial Black"/>
                <a:cs typeface="Arial Black"/>
              </a:rPr>
              <a:t>О</a:t>
            </a:r>
            <a:r>
              <a:rPr sz="2000" b="0" spc="-19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b="0" spc="-65" dirty="0">
                <a:solidFill>
                  <a:srgbClr val="000000"/>
                </a:solidFill>
                <a:latin typeface="Arial Black"/>
                <a:cs typeface="Arial Black"/>
              </a:rPr>
              <a:t>ДЕТЯХ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8184" y="5638800"/>
            <a:ext cx="5339715" cy="79021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lang="ru-RU" sz="2400" b="1" i="1" spc="-20" dirty="0" err="1" smtClean="0">
                <a:solidFill>
                  <a:srgbClr val="006FC0"/>
                </a:solidFill>
                <a:latin typeface="Arial"/>
                <a:cs typeface="Arial"/>
              </a:rPr>
              <a:t>Рогуткина</a:t>
            </a:r>
            <a:r>
              <a:rPr lang="ru-RU" sz="2400" b="1" i="1" spc="-20" dirty="0" smtClean="0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sz="2400" b="1" i="1" spc="-10" dirty="0" err="1" smtClean="0">
                <a:solidFill>
                  <a:srgbClr val="006FC0"/>
                </a:solidFill>
                <a:latin typeface="Arial"/>
                <a:cs typeface="Arial"/>
              </a:rPr>
              <a:t>Любовь</a:t>
            </a:r>
            <a:r>
              <a:rPr sz="2400" b="1" i="1" spc="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sz="2400" b="1" i="1" spc="-10" dirty="0" err="1" smtClean="0">
                <a:solidFill>
                  <a:srgbClr val="006FC0"/>
                </a:solidFill>
                <a:latin typeface="Arial"/>
                <a:cs typeface="Arial"/>
              </a:rPr>
              <a:t>Викторо</a:t>
            </a:r>
            <a:r>
              <a:rPr sz="2400" b="1" i="1" spc="-10" dirty="0" err="1" smtClean="0">
                <a:solidFill>
                  <a:srgbClr val="006FC0"/>
                </a:solidFill>
                <a:latin typeface="Arial"/>
                <a:cs typeface="Arial"/>
              </a:rPr>
              <a:t>вна</a:t>
            </a:r>
            <a:r>
              <a:rPr sz="2400" b="1" i="1" spc="-10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endParaRPr sz="2400" dirty="0">
              <a:latin typeface="Arial"/>
              <a:cs typeface="Arial"/>
            </a:endParaRPr>
          </a:p>
          <a:p>
            <a:pPr marL="76200" marR="5080" indent="897255">
              <a:lnSpc>
                <a:spcPct val="120100"/>
              </a:lnSpc>
              <a:spcBef>
                <a:spcPts val="10"/>
              </a:spcBef>
            </a:pPr>
            <a:r>
              <a:rPr lang="ru-RU" sz="1800" i="1" spc="-5" dirty="0" smtClean="0">
                <a:solidFill>
                  <a:srgbClr val="006FC0"/>
                </a:solidFill>
                <a:latin typeface="Arial"/>
                <a:cs typeface="Arial"/>
              </a:rPr>
              <a:t>Педагог-психолог МАОУ «Лицей №1»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26" name="Picture 2" descr="C:\Users\Dr\Desktop\20240219_13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599"/>
            <a:ext cx="2092390" cy="20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21" y="225640"/>
            <a:ext cx="7075031" cy="39797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2201" y="453390"/>
            <a:ext cx="49428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28955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FF0000"/>
                </a:solidFill>
                <a:latin typeface="Arial Black"/>
                <a:cs typeface="Arial Black"/>
              </a:rPr>
              <a:t>КАК </a:t>
            </a:r>
            <a:r>
              <a:rPr sz="4000" b="0" spc="-40" dirty="0">
                <a:solidFill>
                  <a:srgbClr val="FF0000"/>
                </a:solidFill>
                <a:latin typeface="Arial Black"/>
                <a:cs typeface="Arial Black"/>
              </a:rPr>
              <a:t>НЕ </a:t>
            </a:r>
            <a:r>
              <a:rPr sz="4000" b="0" spc="-50" dirty="0">
                <a:solidFill>
                  <a:srgbClr val="FF0000"/>
                </a:solidFill>
                <a:latin typeface="Arial Black"/>
                <a:cs typeface="Arial Black"/>
              </a:rPr>
              <a:t>НАДО </a:t>
            </a:r>
            <a:r>
              <a:rPr sz="4000" b="0" spc="-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Д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ЕЙ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С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О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sz="4000" b="0" spc="-55" dirty="0">
                <a:solidFill>
                  <a:srgbClr val="FF0000"/>
                </a:solidFill>
                <a:latin typeface="Arial Black"/>
                <a:cs typeface="Arial Black"/>
              </a:rPr>
              <a:t>А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4000" b="0" spc="-50" dirty="0">
                <a:solidFill>
                  <a:srgbClr val="FF0000"/>
                </a:solidFill>
                <a:latin typeface="Arial Black"/>
                <a:cs typeface="Arial Black"/>
              </a:rPr>
              <a:t>Ь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5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2507360"/>
            <a:ext cx="7042784" cy="418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AF50"/>
                </a:solidFill>
                <a:latin typeface="Arial"/>
                <a:cs typeface="Arial"/>
              </a:rPr>
              <a:t>1.</a:t>
            </a:r>
            <a:r>
              <a:rPr sz="30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AF50"/>
                </a:solidFill>
                <a:latin typeface="Arial"/>
                <a:cs typeface="Arial"/>
              </a:rPr>
              <a:t>Не </a:t>
            </a:r>
            <a:r>
              <a:rPr sz="3000" b="1" spc="-20" dirty="0">
                <a:solidFill>
                  <a:srgbClr val="00AF50"/>
                </a:solidFill>
                <a:latin typeface="Arial"/>
                <a:cs typeface="Arial"/>
              </a:rPr>
              <a:t>вешайте</a:t>
            </a:r>
            <a:r>
              <a:rPr sz="3000" b="1" spc="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AF50"/>
                </a:solidFill>
                <a:latin typeface="Arial"/>
                <a:cs typeface="Arial"/>
              </a:rPr>
              <a:t>на </a:t>
            </a:r>
            <a:r>
              <a:rPr sz="3000" b="1" spc="-5" dirty="0">
                <a:solidFill>
                  <a:srgbClr val="00AF50"/>
                </a:solidFill>
                <a:latin typeface="Arial"/>
                <a:cs typeface="Arial"/>
              </a:rPr>
              <a:t>ребенка </a:t>
            </a:r>
            <a:r>
              <a:rPr sz="300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00AF50"/>
                </a:solidFill>
                <a:latin typeface="Arial"/>
                <a:cs typeface="Arial"/>
              </a:rPr>
              <a:t>ответственность:</a:t>
            </a:r>
            <a:r>
              <a:rPr sz="3000" b="1" spc="5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AF50"/>
                </a:solidFill>
                <a:latin typeface="Arial"/>
                <a:cs typeface="Arial"/>
              </a:rPr>
              <a:t>"Справляйся</a:t>
            </a:r>
            <a:r>
              <a:rPr sz="3000" b="1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AF50"/>
                </a:solidFill>
                <a:latin typeface="Arial"/>
                <a:cs typeface="Arial"/>
              </a:rPr>
              <a:t>сам".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20" dirty="0">
                <a:solidFill>
                  <a:srgbClr val="27272B"/>
                </a:solidFill>
                <a:latin typeface="Arial"/>
                <a:cs typeface="Arial"/>
              </a:rPr>
              <a:t>Ребенок</a:t>
            </a:r>
            <a:r>
              <a:rPr sz="3000" b="1" spc="-25" dirty="0">
                <a:solidFill>
                  <a:srgbClr val="27272B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7272B"/>
                </a:solidFill>
                <a:latin typeface="Arial"/>
                <a:cs typeface="Arial"/>
              </a:rPr>
              <a:t>на</a:t>
            </a:r>
            <a:r>
              <a:rPr sz="3000" b="1" spc="-5" dirty="0">
                <a:solidFill>
                  <a:srgbClr val="27272B"/>
                </a:solidFill>
                <a:latin typeface="Arial"/>
                <a:cs typeface="Arial"/>
              </a:rPr>
              <a:t> </a:t>
            </a:r>
            <a:r>
              <a:rPr sz="3000" b="1" spc="-45" dirty="0">
                <a:solidFill>
                  <a:srgbClr val="27272B"/>
                </a:solidFill>
                <a:latin typeface="Arial"/>
                <a:cs typeface="Arial"/>
              </a:rPr>
              <a:t>то</a:t>
            </a:r>
            <a:r>
              <a:rPr sz="3000" b="1" spc="45" dirty="0">
                <a:solidFill>
                  <a:srgbClr val="27272B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7272B"/>
                </a:solidFill>
                <a:latin typeface="Arial"/>
                <a:cs typeface="Arial"/>
              </a:rPr>
              <a:t>и </a:t>
            </a:r>
            <a:r>
              <a:rPr sz="3000" b="1" spc="-5" dirty="0">
                <a:solidFill>
                  <a:srgbClr val="27272B"/>
                </a:solidFill>
                <a:latin typeface="Arial"/>
                <a:cs typeface="Arial"/>
              </a:rPr>
              <a:t>ребенок, </a:t>
            </a:r>
            <a:r>
              <a:rPr sz="3000" b="1" spc="-35" dirty="0">
                <a:solidFill>
                  <a:srgbClr val="27272B"/>
                </a:solidFill>
                <a:latin typeface="Arial"/>
                <a:cs typeface="Arial"/>
              </a:rPr>
              <a:t>что</a:t>
            </a:r>
            <a:r>
              <a:rPr sz="3000" b="1" spc="45" dirty="0">
                <a:solidFill>
                  <a:srgbClr val="27272B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27272B"/>
                </a:solidFill>
                <a:latin typeface="Arial"/>
                <a:cs typeface="Arial"/>
              </a:rPr>
              <a:t>учится.</a:t>
            </a:r>
            <a:endParaRPr sz="3000">
              <a:latin typeface="Arial"/>
              <a:cs typeface="Arial"/>
            </a:endParaRPr>
          </a:p>
          <a:p>
            <a:pPr marL="12700" marR="1348740">
              <a:lnSpc>
                <a:spcPct val="100000"/>
              </a:lnSpc>
              <a:spcBef>
                <a:spcPts val="1320"/>
              </a:spcBef>
              <a:tabLst>
                <a:tab pos="4205605" algn="l"/>
              </a:tabLst>
            </a:pPr>
            <a:r>
              <a:rPr sz="3000" b="1" spc="-30" dirty="0">
                <a:solidFill>
                  <a:srgbClr val="27272B"/>
                </a:solidFill>
                <a:latin typeface="Arial"/>
                <a:cs typeface="Arial"/>
              </a:rPr>
              <a:t>Установка:</a:t>
            </a:r>
            <a:r>
              <a:rPr sz="3000" b="1" spc="55" dirty="0">
                <a:solidFill>
                  <a:srgbClr val="27272B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27272B"/>
                </a:solidFill>
                <a:latin typeface="Arial"/>
                <a:cs typeface="Arial"/>
              </a:rPr>
              <a:t>Родители	</a:t>
            </a:r>
            <a:r>
              <a:rPr sz="3000" b="1" dirty="0">
                <a:solidFill>
                  <a:srgbClr val="27272B"/>
                </a:solidFill>
                <a:latin typeface="Arial"/>
                <a:cs typeface="Arial"/>
              </a:rPr>
              <a:t>-</a:t>
            </a:r>
            <a:r>
              <a:rPr sz="3000" b="1" spc="-90" dirty="0">
                <a:solidFill>
                  <a:srgbClr val="27272B"/>
                </a:solidFill>
                <a:latin typeface="Arial"/>
                <a:cs typeface="Arial"/>
              </a:rPr>
              <a:t> </a:t>
            </a:r>
            <a:r>
              <a:rPr sz="3000" b="1" spc="-35" dirty="0">
                <a:solidFill>
                  <a:srgbClr val="27272B"/>
                </a:solidFill>
                <a:latin typeface="Arial"/>
                <a:cs typeface="Arial"/>
              </a:rPr>
              <a:t>всегда </a:t>
            </a:r>
            <a:r>
              <a:rPr sz="3000" b="1" spc="-819" dirty="0">
                <a:solidFill>
                  <a:srgbClr val="27272B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27272B"/>
                </a:solidFill>
                <a:latin typeface="Arial"/>
                <a:cs typeface="Arial"/>
              </a:rPr>
              <a:t>поймут!!!!</a:t>
            </a:r>
            <a:endParaRPr sz="3000">
              <a:latin typeface="Arial"/>
              <a:cs typeface="Arial"/>
            </a:endParaRPr>
          </a:p>
          <a:p>
            <a:pPr marL="12700" marR="1638300">
              <a:lnSpc>
                <a:spcPct val="100000"/>
              </a:lnSpc>
              <a:spcBef>
                <a:spcPts val="1325"/>
              </a:spcBef>
            </a:pPr>
            <a:r>
              <a:rPr sz="3000" b="1" dirty="0">
                <a:solidFill>
                  <a:srgbClr val="27272B"/>
                </a:solidFill>
                <a:latin typeface="Arial"/>
                <a:cs typeface="Arial"/>
              </a:rPr>
              <a:t>Мне</a:t>
            </a:r>
            <a:r>
              <a:rPr sz="3000" b="1" spc="-25" dirty="0">
                <a:solidFill>
                  <a:srgbClr val="27272B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7272B"/>
                </a:solidFill>
                <a:latin typeface="Arial"/>
                <a:cs typeface="Arial"/>
              </a:rPr>
              <a:t>не</a:t>
            </a:r>
            <a:r>
              <a:rPr sz="3000" b="1" spc="-25" dirty="0">
                <a:solidFill>
                  <a:srgbClr val="27272B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27272B"/>
                </a:solidFill>
                <a:latin typeface="Arial"/>
                <a:cs typeface="Arial"/>
              </a:rPr>
              <a:t>страшно</a:t>
            </a:r>
            <a:r>
              <a:rPr sz="3000" b="1" spc="40" dirty="0">
                <a:solidFill>
                  <a:srgbClr val="27272B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27272B"/>
                </a:solidFill>
                <a:latin typeface="Arial"/>
                <a:cs typeface="Arial"/>
              </a:rPr>
              <a:t>поделиться </a:t>
            </a:r>
            <a:r>
              <a:rPr sz="3000" b="1" spc="-819" dirty="0">
                <a:solidFill>
                  <a:srgbClr val="27272B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27272B"/>
                </a:solidFill>
                <a:latin typeface="Arial"/>
                <a:cs typeface="Arial"/>
              </a:rPr>
              <a:t>родителям!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477012"/>
            <a:ext cx="1674876" cy="16748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5014" y="395681"/>
            <a:ext cx="493966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960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FF0000"/>
                </a:solidFill>
                <a:latin typeface="Arial Black"/>
                <a:cs typeface="Arial Black"/>
              </a:rPr>
              <a:t>КАК </a:t>
            </a:r>
            <a:r>
              <a:rPr sz="4000" b="0" spc="-40" dirty="0">
                <a:solidFill>
                  <a:srgbClr val="FF0000"/>
                </a:solidFill>
                <a:latin typeface="Arial Black"/>
                <a:cs typeface="Arial Black"/>
              </a:rPr>
              <a:t>НЕ </a:t>
            </a:r>
            <a:r>
              <a:rPr sz="4000" b="0" spc="-50" dirty="0">
                <a:solidFill>
                  <a:srgbClr val="FF0000"/>
                </a:solidFill>
                <a:latin typeface="Arial Black"/>
                <a:cs typeface="Arial Black"/>
              </a:rPr>
              <a:t>НАДО </a:t>
            </a:r>
            <a:r>
              <a:rPr sz="4000" b="0" spc="-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Д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ЕЙ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С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О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sz="4000" b="0" spc="-55" dirty="0">
                <a:solidFill>
                  <a:srgbClr val="FF0000"/>
                </a:solidFill>
                <a:latin typeface="Arial Black"/>
                <a:cs typeface="Arial Black"/>
              </a:rPr>
              <a:t>А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4000" b="0" spc="-50" dirty="0">
                <a:solidFill>
                  <a:srgbClr val="FF0000"/>
                </a:solidFill>
                <a:latin typeface="Arial Black"/>
                <a:cs typeface="Arial Black"/>
              </a:rPr>
              <a:t>Ь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5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25218"/>
            <a:ext cx="7193915" cy="366902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89915">
              <a:lnSpc>
                <a:spcPts val="3460"/>
              </a:lnSpc>
              <a:spcBef>
                <a:spcPts val="535"/>
              </a:spcBef>
            </a:pPr>
            <a:r>
              <a:rPr sz="3200" b="1" spc="-5" dirty="0">
                <a:solidFill>
                  <a:srgbClr val="00AF50"/>
                </a:solidFill>
                <a:latin typeface="Arial"/>
                <a:cs typeface="Arial"/>
              </a:rPr>
              <a:t>2. </a:t>
            </a: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Не </a:t>
            </a:r>
            <a:r>
              <a:rPr sz="3200" b="1" spc="-5" dirty="0">
                <a:solidFill>
                  <a:srgbClr val="00AF50"/>
                </a:solidFill>
                <a:latin typeface="Arial"/>
                <a:cs typeface="Arial"/>
              </a:rPr>
              <a:t>учите ребенка </a:t>
            </a:r>
            <a:r>
              <a:rPr sz="3200" b="1" spc="-20" dirty="0">
                <a:solidFill>
                  <a:srgbClr val="00AF50"/>
                </a:solidFill>
                <a:latin typeface="Arial"/>
                <a:cs typeface="Arial"/>
              </a:rPr>
              <a:t>ответной </a:t>
            </a:r>
            <a:r>
              <a:rPr sz="32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AF50"/>
                </a:solidFill>
                <a:latin typeface="Arial"/>
                <a:cs typeface="Arial"/>
              </a:rPr>
              <a:t>агрессии:</a:t>
            </a:r>
            <a:r>
              <a:rPr sz="3200" b="1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AF50"/>
                </a:solidFill>
                <a:latin typeface="Arial"/>
                <a:cs typeface="Arial"/>
              </a:rPr>
              <a:t>"Учись</a:t>
            </a:r>
            <a:r>
              <a:rPr sz="3200" b="1" spc="-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AF50"/>
                </a:solidFill>
                <a:latin typeface="Arial"/>
                <a:cs typeface="Arial"/>
              </a:rPr>
              <a:t>давать</a:t>
            </a:r>
            <a:r>
              <a:rPr sz="3200" b="1" spc="-5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00AF50"/>
                </a:solidFill>
                <a:latin typeface="Arial"/>
                <a:cs typeface="Arial"/>
              </a:rPr>
              <a:t>сдачи".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300">
              <a:latin typeface="Arial"/>
              <a:cs typeface="Arial"/>
            </a:endParaRPr>
          </a:p>
          <a:p>
            <a:pPr marL="12700" marR="672465" algn="just">
              <a:lnSpc>
                <a:spcPct val="90000"/>
              </a:lnSpc>
              <a:spcBef>
                <a:spcPts val="5"/>
              </a:spcBef>
            </a:pPr>
            <a:r>
              <a:rPr sz="3200" b="1" spc="-15" dirty="0">
                <a:latin typeface="Arial"/>
                <a:cs typeface="Arial"/>
              </a:rPr>
              <a:t>Сегодня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ребенок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учится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решать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вопрос </a:t>
            </a:r>
            <a:r>
              <a:rPr sz="3200" b="1" spc="-10" dirty="0">
                <a:latin typeface="Arial"/>
                <a:cs typeface="Arial"/>
              </a:rPr>
              <a:t>кулаками, </a:t>
            </a:r>
            <a:r>
              <a:rPr sz="3200" b="1" spc="-15" dirty="0">
                <a:latin typeface="Arial"/>
                <a:cs typeface="Arial"/>
              </a:rPr>
              <a:t>завтра </a:t>
            </a:r>
            <a:r>
              <a:rPr sz="3200" b="1" dirty="0">
                <a:latin typeface="Arial"/>
                <a:cs typeface="Arial"/>
              </a:rPr>
              <a:t>он сам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станет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буллером.</a:t>
            </a:r>
            <a:endParaRPr sz="3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80"/>
              </a:spcBef>
            </a:pPr>
            <a:r>
              <a:rPr sz="3200" b="1" spc="-20" dirty="0">
                <a:latin typeface="Arial"/>
                <a:cs typeface="Arial"/>
              </a:rPr>
              <a:t>Жестокость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порождает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жестокость.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83" y="332231"/>
            <a:ext cx="1674876" cy="16763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8810" y="237236"/>
            <a:ext cx="49396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2705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FF0000"/>
                </a:solidFill>
                <a:latin typeface="Arial Black"/>
                <a:cs typeface="Arial Black"/>
              </a:rPr>
              <a:t>КАК </a:t>
            </a:r>
            <a:r>
              <a:rPr sz="4000" b="0" spc="-40" dirty="0">
                <a:solidFill>
                  <a:srgbClr val="FF0000"/>
                </a:solidFill>
                <a:latin typeface="Arial Black"/>
                <a:cs typeface="Arial Black"/>
              </a:rPr>
              <a:t>НЕ </a:t>
            </a:r>
            <a:r>
              <a:rPr sz="4000" b="0" spc="-50" dirty="0">
                <a:solidFill>
                  <a:srgbClr val="FF0000"/>
                </a:solidFill>
                <a:latin typeface="Arial Black"/>
                <a:cs typeface="Arial Black"/>
              </a:rPr>
              <a:t>НАДО </a:t>
            </a:r>
            <a:r>
              <a:rPr sz="4000" b="0" spc="-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Д</a:t>
            </a:r>
            <a:r>
              <a:rPr sz="4000" b="0" spc="-75" dirty="0">
                <a:solidFill>
                  <a:srgbClr val="FF0000"/>
                </a:solidFill>
                <a:latin typeface="Arial Black"/>
                <a:cs typeface="Arial Black"/>
              </a:rPr>
              <a:t>ЕЙ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С</a:t>
            </a:r>
            <a:r>
              <a:rPr sz="4000" b="0" spc="-75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sz="4000" b="0" spc="-75" dirty="0">
                <a:solidFill>
                  <a:srgbClr val="FF0000"/>
                </a:solidFill>
                <a:latin typeface="Arial Black"/>
                <a:cs typeface="Arial Black"/>
              </a:rPr>
              <a:t>О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sz="4000" b="0" spc="-60" dirty="0">
                <a:solidFill>
                  <a:srgbClr val="FF0000"/>
                </a:solidFill>
                <a:latin typeface="Arial Black"/>
                <a:cs typeface="Arial Black"/>
              </a:rPr>
              <a:t>А</a:t>
            </a:r>
            <a:r>
              <a:rPr sz="4000" b="0" spc="-75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4000" b="0" spc="-35" dirty="0">
                <a:solidFill>
                  <a:srgbClr val="FF0000"/>
                </a:solidFill>
                <a:latin typeface="Arial Black"/>
                <a:cs typeface="Arial Black"/>
              </a:rPr>
              <a:t>Ь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5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301367"/>
            <a:ext cx="7429500" cy="3497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78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3.</a:t>
            </a:r>
            <a:r>
              <a:rPr sz="2800" b="1" spc="-10" dirty="0">
                <a:solidFill>
                  <a:srgbClr val="00AF50"/>
                </a:solidFill>
                <a:latin typeface="Arial"/>
                <a:cs typeface="Arial"/>
              </a:rPr>
              <a:t> Не</a:t>
            </a:r>
            <a:r>
              <a:rPr sz="28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AF50"/>
                </a:solidFill>
                <a:latin typeface="Arial"/>
                <a:cs typeface="Arial"/>
              </a:rPr>
              <a:t>судите</a:t>
            </a:r>
            <a:r>
              <a:rPr sz="2800" b="1" spc="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Arial"/>
                <a:cs typeface="Arial"/>
              </a:rPr>
              <a:t>ребенка 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по</a:t>
            </a:r>
            <a:r>
              <a:rPr sz="2800" b="1" spc="-10" dirty="0">
                <a:solidFill>
                  <a:srgbClr val="00AF50"/>
                </a:solidFill>
                <a:latin typeface="Arial"/>
                <a:cs typeface="Arial"/>
              </a:rPr>
              <a:t> себе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 или</a:t>
            </a:r>
            <a:r>
              <a:rPr sz="28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Arial"/>
                <a:cs typeface="Arial"/>
              </a:rPr>
              <a:t>другим </a:t>
            </a:r>
            <a:r>
              <a:rPr sz="2800" b="1" spc="-7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Arial"/>
                <a:cs typeface="Arial"/>
              </a:rPr>
              <a:t>детям.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340"/>
              </a:spcBef>
            </a:pPr>
            <a:r>
              <a:rPr sz="2800" b="1" spc="-15" dirty="0">
                <a:latin typeface="Arial"/>
                <a:cs typeface="Arial"/>
              </a:rPr>
              <a:t>Люди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разные,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дети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разные.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275"/>
              </a:spcBef>
            </a:pPr>
            <a:r>
              <a:rPr sz="2800" b="1" spc="-10" dirty="0">
                <a:latin typeface="Arial"/>
                <a:cs typeface="Arial"/>
              </a:rPr>
              <a:t>Для ребенка </a:t>
            </a:r>
            <a:r>
              <a:rPr sz="2800" b="1" spc="-45" dirty="0">
                <a:latin typeface="Arial"/>
                <a:cs typeface="Arial"/>
              </a:rPr>
              <a:t>это </a:t>
            </a:r>
            <a:r>
              <a:rPr sz="2800" b="1" spc="-15" dirty="0">
                <a:latin typeface="Arial"/>
                <a:cs typeface="Arial"/>
              </a:rPr>
              <a:t>сложно, </a:t>
            </a:r>
            <a:r>
              <a:rPr sz="2800" b="1" spc="-5" dirty="0">
                <a:latin typeface="Arial"/>
                <a:cs typeface="Arial"/>
              </a:rPr>
              <a:t>он </a:t>
            </a:r>
            <a:r>
              <a:rPr sz="2800" b="1" spc="-35" dirty="0">
                <a:latin typeface="Arial"/>
                <a:cs typeface="Arial"/>
              </a:rPr>
              <a:t>может </a:t>
            </a:r>
            <a:r>
              <a:rPr sz="2800" b="1" spc="-20" dirty="0">
                <a:latin typeface="Arial"/>
                <a:cs typeface="Arial"/>
              </a:rPr>
              <a:t>начать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врать </a:t>
            </a:r>
            <a:r>
              <a:rPr sz="2800" b="1" spc="-5" dirty="0">
                <a:latin typeface="Arial"/>
                <a:cs typeface="Arial"/>
              </a:rPr>
              <a:t>на эту </a:t>
            </a:r>
            <a:r>
              <a:rPr sz="2800" b="1" spc="-70" dirty="0">
                <a:latin typeface="Arial"/>
                <a:cs typeface="Arial"/>
              </a:rPr>
              <a:t>тему, </a:t>
            </a:r>
            <a:r>
              <a:rPr sz="2800" b="1" spc="-25" dirty="0">
                <a:latin typeface="Arial"/>
                <a:cs typeface="Arial"/>
              </a:rPr>
              <a:t>чтобы </a:t>
            </a:r>
            <a:r>
              <a:rPr sz="2800" b="1" spc="-20" dirty="0">
                <a:latin typeface="Arial"/>
                <a:cs typeface="Arial"/>
              </a:rPr>
              <a:t>избежать </a:t>
            </a:r>
            <a:r>
              <a:rPr sz="2800" b="1" spc="-15" dirty="0">
                <a:latin typeface="Arial"/>
                <a:cs typeface="Arial"/>
              </a:rPr>
              <a:t>стыда 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перед </a:t>
            </a:r>
            <a:r>
              <a:rPr sz="2800" b="1" spc="-15" dirty="0">
                <a:latin typeface="Arial"/>
                <a:cs typeface="Arial"/>
              </a:rPr>
              <a:t>родителем.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477012"/>
            <a:ext cx="1674876" cy="16748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1447" y="607567"/>
            <a:ext cx="49396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7695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FF0000"/>
                </a:solidFill>
                <a:latin typeface="Arial Black"/>
                <a:cs typeface="Arial Black"/>
              </a:rPr>
              <a:t>КАК </a:t>
            </a:r>
            <a:r>
              <a:rPr sz="4000" b="0" spc="-40" dirty="0">
                <a:solidFill>
                  <a:srgbClr val="FF0000"/>
                </a:solidFill>
                <a:latin typeface="Arial Black"/>
                <a:cs typeface="Arial Black"/>
              </a:rPr>
              <a:t>НЕ </a:t>
            </a:r>
            <a:r>
              <a:rPr sz="4000" b="0" spc="-50" dirty="0">
                <a:solidFill>
                  <a:srgbClr val="FF0000"/>
                </a:solidFill>
                <a:latin typeface="Arial Black"/>
                <a:cs typeface="Arial Black"/>
              </a:rPr>
              <a:t>НАДО </a:t>
            </a:r>
            <a:r>
              <a:rPr sz="4000" b="0" spc="-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Д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ЕЙ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С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О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sz="4000" b="0" spc="-55" dirty="0">
                <a:solidFill>
                  <a:srgbClr val="FF0000"/>
                </a:solidFill>
                <a:latin typeface="Arial Black"/>
                <a:cs typeface="Arial Black"/>
              </a:rPr>
              <a:t>А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4000" b="0" spc="-50" dirty="0">
                <a:solidFill>
                  <a:srgbClr val="FF0000"/>
                </a:solidFill>
                <a:latin typeface="Arial Black"/>
                <a:cs typeface="Arial Black"/>
              </a:rPr>
              <a:t>Ь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5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412600"/>
            <a:ext cx="7920990" cy="2813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700"/>
              </a:lnSpc>
              <a:spcBef>
                <a:spcPts val="100"/>
              </a:spcBef>
            </a:pP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4. Не </a:t>
            </a:r>
            <a:r>
              <a:rPr sz="3200" b="1" spc="-10" dirty="0">
                <a:solidFill>
                  <a:srgbClr val="00AF50"/>
                </a:solidFill>
                <a:latin typeface="Arial"/>
                <a:cs typeface="Arial"/>
              </a:rPr>
              <a:t>ругайте/ </a:t>
            </a: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не обвиняйте </a:t>
            </a:r>
            <a:r>
              <a:rPr sz="3200" b="1" spc="-10" dirty="0">
                <a:solidFill>
                  <a:srgbClr val="00AF50"/>
                </a:solidFill>
                <a:latin typeface="Arial"/>
                <a:cs typeface="Arial"/>
              </a:rPr>
              <a:t>ребенка. </a:t>
            </a:r>
            <a:r>
              <a:rPr sz="3200" b="1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Даже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если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он </a:t>
            </a:r>
            <a:r>
              <a:rPr sz="3200" b="1" spc="-15" dirty="0">
                <a:latin typeface="Arial"/>
                <a:cs typeface="Arial"/>
              </a:rPr>
              <a:t>сбежал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(кто-то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посчитает</a:t>
            </a:r>
            <a:endParaRPr sz="3200">
              <a:latin typeface="Arial"/>
              <a:cs typeface="Arial"/>
            </a:endParaRPr>
          </a:p>
          <a:p>
            <a:pPr marL="12700" marR="6096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– </a:t>
            </a:r>
            <a:r>
              <a:rPr sz="3200" b="1" spc="-20" dirty="0">
                <a:latin typeface="Arial"/>
                <a:cs typeface="Arial"/>
              </a:rPr>
              <a:t>струсил), </a:t>
            </a:r>
            <a:r>
              <a:rPr sz="3200" b="1" spc="-15" dirty="0">
                <a:latin typeface="Arial"/>
                <a:cs typeface="Arial"/>
              </a:rPr>
              <a:t>даже если </a:t>
            </a:r>
            <a:r>
              <a:rPr sz="3200" b="1" dirty="0">
                <a:latin typeface="Arial"/>
                <a:cs typeface="Arial"/>
              </a:rPr>
              <a:t>он </a:t>
            </a:r>
            <a:r>
              <a:rPr sz="3200" b="1" spc="-5" dirty="0">
                <a:latin typeface="Arial"/>
                <a:cs typeface="Arial"/>
              </a:rPr>
              <a:t>не </a:t>
            </a:r>
            <a:r>
              <a:rPr sz="3200" b="1" spc="-10" dirty="0">
                <a:latin typeface="Arial"/>
                <a:cs typeface="Arial"/>
              </a:rPr>
              <a:t>справился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15" dirty="0">
                <a:latin typeface="Arial"/>
                <a:cs typeface="Arial"/>
              </a:rPr>
              <a:t> чем-то,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поддержите,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дайте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понять,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-10" dirty="0">
                <a:latin typeface="Arial"/>
                <a:cs typeface="Arial"/>
              </a:rPr>
              <a:t>что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он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справится,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что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вы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рядом.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477012"/>
            <a:ext cx="1674876" cy="16748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6498" y="947419"/>
            <a:ext cx="49396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960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FF0000"/>
                </a:solidFill>
                <a:latin typeface="Arial Black"/>
                <a:cs typeface="Arial Black"/>
              </a:rPr>
              <a:t>КАК </a:t>
            </a:r>
            <a:r>
              <a:rPr sz="4000" b="0" spc="-40" dirty="0">
                <a:solidFill>
                  <a:srgbClr val="FF0000"/>
                </a:solidFill>
                <a:latin typeface="Arial Black"/>
                <a:cs typeface="Arial Black"/>
              </a:rPr>
              <a:t>НЕ </a:t>
            </a:r>
            <a:r>
              <a:rPr sz="4000" b="0" spc="-50" dirty="0">
                <a:solidFill>
                  <a:srgbClr val="FF0000"/>
                </a:solidFill>
                <a:latin typeface="Arial Black"/>
                <a:cs typeface="Arial Black"/>
              </a:rPr>
              <a:t>НАДО </a:t>
            </a:r>
            <a:r>
              <a:rPr sz="4000" b="0" spc="-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Д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ЕЙ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С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О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sz="4000" b="0" spc="-55" dirty="0">
                <a:solidFill>
                  <a:srgbClr val="FF0000"/>
                </a:solidFill>
                <a:latin typeface="Arial Black"/>
                <a:cs typeface="Arial Black"/>
              </a:rPr>
              <a:t>А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4000" b="0" spc="-50" dirty="0">
                <a:solidFill>
                  <a:srgbClr val="FF0000"/>
                </a:solidFill>
                <a:latin typeface="Arial Black"/>
                <a:cs typeface="Arial Black"/>
              </a:rPr>
              <a:t>Ь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5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586050"/>
            <a:ext cx="8025765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5.</a:t>
            </a:r>
            <a:r>
              <a:rPr sz="32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Не</a:t>
            </a:r>
            <a:r>
              <a:rPr sz="3200" b="1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обвиняйте</a:t>
            </a:r>
            <a:r>
              <a:rPr sz="3200" b="1" spc="-6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и</a:t>
            </a:r>
            <a:r>
              <a:rPr sz="3200" b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не</a:t>
            </a:r>
            <a:r>
              <a:rPr sz="3200" b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AF50"/>
                </a:solidFill>
                <a:latin typeface="Arial"/>
                <a:cs typeface="Arial"/>
              </a:rPr>
              <a:t>пытайтесь</a:t>
            </a:r>
            <a:r>
              <a:rPr sz="3200" b="1" spc="-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давить </a:t>
            </a:r>
            <a:r>
              <a:rPr sz="3200" b="1" spc="-87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на</a:t>
            </a:r>
            <a:r>
              <a:rPr sz="32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AF50"/>
                </a:solidFill>
                <a:latin typeface="Arial"/>
                <a:cs typeface="Arial"/>
              </a:rPr>
              <a:t>жалость</a:t>
            </a:r>
            <a:r>
              <a:rPr sz="32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00AF50"/>
                </a:solidFill>
                <a:latin typeface="Arial"/>
                <a:cs typeface="Arial"/>
              </a:rPr>
              <a:t>буллеров.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2700" marR="862965">
              <a:lnSpc>
                <a:spcPct val="100000"/>
              </a:lnSpc>
            </a:pPr>
            <a:r>
              <a:rPr sz="3200" b="1" spc="-15" dirty="0">
                <a:latin typeface="Arial"/>
                <a:cs typeface="Arial"/>
              </a:rPr>
              <a:t>Это </a:t>
            </a:r>
            <a:r>
              <a:rPr sz="3200" b="1" dirty="0">
                <a:latin typeface="Arial"/>
                <a:cs typeface="Arial"/>
              </a:rPr>
              <a:t>либо </a:t>
            </a:r>
            <a:r>
              <a:rPr sz="3200" b="1" spc="-15" dirty="0">
                <a:latin typeface="Arial"/>
                <a:cs typeface="Arial"/>
              </a:rPr>
              <a:t>усугубит </a:t>
            </a:r>
            <a:r>
              <a:rPr sz="3200" b="1" dirty="0">
                <a:latin typeface="Arial"/>
                <a:cs typeface="Arial"/>
              </a:rPr>
              <a:t>ситуацию для 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жертвы,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либо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просто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оставит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ее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на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прежнем </a:t>
            </a:r>
            <a:r>
              <a:rPr sz="3200" b="1" spc="-10" dirty="0">
                <a:latin typeface="Arial"/>
                <a:cs typeface="Arial"/>
              </a:rPr>
              <a:t>уровне.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477012"/>
            <a:ext cx="1674876" cy="16748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4514" y="453390"/>
            <a:ext cx="49371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7695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FF0000"/>
                </a:solidFill>
                <a:latin typeface="Arial Black"/>
                <a:cs typeface="Arial Black"/>
              </a:rPr>
              <a:t>КАК </a:t>
            </a:r>
            <a:r>
              <a:rPr sz="4000" b="0" spc="-40" dirty="0">
                <a:solidFill>
                  <a:srgbClr val="FF0000"/>
                </a:solidFill>
                <a:latin typeface="Arial Black"/>
                <a:cs typeface="Arial Black"/>
              </a:rPr>
              <a:t>НЕ </a:t>
            </a:r>
            <a:r>
              <a:rPr sz="4000" b="0" spc="-50" dirty="0">
                <a:solidFill>
                  <a:srgbClr val="FF0000"/>
                </a:solidFill>
                <a:latin typeface="Arial Black"/>
                <a:cs typeface="Arial Black"/>
              </a:rPr>
              <a:t>НАДО </a:t>
            </a:r>
            <a:r>
              <a:rPr sz="4000" b="0" spc="-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Д</a:t>
            </a:r>
            <a:r>
              <a:rPr sz="4000" b="0" spc="-75" dirty="0">
                <a:solidFill>
                  <a:srgbClr val="FF0000"/>
                </a:solidFill>
                <a:latin typeface="Arial Black"/>
                <a:cs typeface="Arial Black"/>
              </a:rPr>
              <a:t>ЕЙ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С</a:t>
            </a:r>
            <a:r>
              <a:rPr sz="4000" b="0" spc="-75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sz="4000" b="0" spc="-75" dirty="0">
                <a:solidFill>
                  <a:srgbClr val="FF0000"/>
                </a:solidFill>
                <a:latin typeface="Arial Black"/>
                <a:cs typeface="Arial Black"/>
              </a:rPr>
              <a:t>О</a:t>
            </a:r>
            <a:r>
              <a:rPr sz="4000" b="0" spc="-70" dirty="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sz="4000" b="0" spc="-60" dirty="0">
                <a:solidFill>
                  <a:srgbClr val="FF0000"/>
                </a:solidFill>
                <a:latin typeface="Arial Black"/>
                <a:cs typeface="Arial Black"/>
              </a:rPr>
              <a:t>А</a:t>
            </a:r>
            <a:r>
              <a:rPr sz="4000" b="0" spc="-75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4000" b="0" spc="-55" dirty="0">
                <a:solidFill>
                  <a:srgbClr val="FF0000"/>
                </a:solidFill>
                <a:latin typeface="Arial Black"/>
                <a:cs typeface="Arial Black"/>
              </a:rPr>
              <a:t>Ь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5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6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r>
              <a:rPr sz="4000" b="0" spc="-5" dirty="0">
                <a:solidFill>
                  <a:srgbClr val="FF0000"/>
                </a:solidFill>
                <a:latin typeface="Arial Black"/>
                <a:cs typeface="Arial Black"/>
              </a:rPr>
              <a:t>!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297938"/>
            <a:ext cx="792670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0AF50"/>
                </a:solidFill>
                <a:latin typeface="Arial"/>
                <a:cs typeface="Arial"/>
              </a:rPr>
              <a:t>6.</a:t>
            </a:r>
            <a:r>
              <a:rPr sz="32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Не</a:t>
            </a:r>
            <a:r>
              <a:rPr sz="3200" b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00AF50"/>
                </a:solidFill>
                <a:latin typeface="Arial"/>
                <a:cs typeface="Arial"/>
              </a:rPr>
              <a:t>оставляйте</a:t>
            </a:r>
            <a:r>
              <a:rPr sz="3200" b="1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ситуацию</a:t>
            </a:r>
            <a:r>
              <a:rPr sz="3200" b="1" spc="-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на</a:t>
            </a:r>
            <a:r>
              <a:rPr sz="32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00AF50"/>
                </a:solidFill>
                <a:latin typeface="Arial"/>
                <a:cs typeface="Arial"/>
              </a:rPr>
              <a:t>самотек.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Arial"/>
              <a:cs typeface="Arial"/>
            </a:endParaRPr>
          </a:p>
          <a:p>
            <a:pPr marL="12700" marR="459105">
              <a:lnSpc>
                <a:spcPct val="100000"/>
              </a:lnSpc>
              <a:spcBef>
                <a:spcPts val="5"/>
              </a:spcBef>
            </a:pPr>
            <a:r>
              <a:rPr sz="3200" b="1" spc="-25" dirty="0">
                <a:latin typeface="Arial"/>
                <a:cs typeface="Arial"/>
              </a:rPr>
              <a:t>Один </a:t>
            </a:r>
            <a:r>
              <a:rPr sz="3200" b="1" spc="-10" dirty="0">
                <a:latin typeface="Arial"/>
                <a:cs typeface="Arial"/>
              </a:rPr>
              <a:t>разговор </a:t>
            </a:r>
            <a:r>
              <a:rPr sz="3200" b="1" dirty="0">
                <a:latin typeface="Arial"/>
                <a:cs typeface="Arial"/>
              </a:rPr>
              <a:t>с </a:t>
            </a:r>
            <a:r>
              <a:rPr sz="3200" b="1" spc="-15" dirty="0">
                <a:latin typeface="Arial"/>
                <a:cs typeface="Arial"/>
              </a:rPr>
              <a:t>буллерами </a:t>
            </a:r>
            <a:r>
              <a:rPr sz="3200" b="1" dirty="0">
                <a:latin typeface="Arial"/>
                <a:cs typeface="Arial"/>
              </a:rPr>
              <a:t>не 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55" dirty="0">
                <a:latin typeface="Arial"/>
                <a:cs typeface="Arial"/>
              </a:rPr>
              <a:t>поможет, </a:t>
            </a:r>
            <a:r>
              <a:rPr sz="3200" b="1" spc="-10" dirty="0">
                <a:latin typeface="Arial"/>
                <a:cs typeface="Arial"/>
              </a:rPr>
              <a:t>буллинг </a:t>
            </a:r>
            <a:r>
              <a:rPr sz="3200" b="1" spc="-30" dirty="0">
                <a:latin typeface="Arial"/>
                <a:cs typeface="Arial"/>
              </a:rPr>
              <a:t>может </a:t>
            </a:r>
            <a:r>
              <a:rPr sz="3200" b="1" spc="-5" dirty="0">
                <a:latin typeface="Arial"/>
                <a:cs typeface="Arial"/>
              </a:rPr>
              <a:t>затихнуть </a:t>
            </a:r>
            <a:r>
              <a:rPr sz="3200" b="1" dirty="0">
                <a:latin typeface="Arial"/>
                <a:cs typeface="Arial"/>
              </a:rPr>
              <a:t>и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через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некоторое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время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возникнуть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 </a:t>
            </a:r>
            <a:r>
              <a:rPr sz="3200" b="1" spc="-869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новой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силой.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477012"/>
            <a:ext cx="1674876" cy="16748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3778" y="357886"/>
            <a:ext cx="490093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14045">
              <a:lnSpc>
                <a:spcPct val="100000"/>
              </a:lnSpc>
              <a:spcBef>
                <a:spcPts val="95"/>
              </a:spcBef>
            </a:pPr>
            <a:r>
              <a:rPr sz="4000" b="0" spc="-60" dirty="0">
                <a:solidFill>
                  <a:srgbClr val="D1282D"/>
                </a:solidFill>
                <a:latin typeface="Arial Black"/>
                <a:cs typeface="Arial Black"/>
              </a:rPr>
              <a:t>ПОДСКАЗКА </a:t>
            </a:r>
            <a:r>
              <a:rPr sz="4000" b="0" spc="-5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b="0" spc="-45" dirty="0">
                <a:solidFill>
                  <a:srgbClr val="D1282D"/>
                </a:solidFill>
                <a:latin typeface="Arial Black"/>
                <a:cs typeface="Arial Black"/>
              </a:rPr>
              <a:t>ДЛЯ</a:t>
            </a:r>
            <a:r>
              <a:rPr sz="4000" b="0" spc="-19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b="0" spc="-60" dirty="0">
                <a:solidFill>
                  <a:srgbClr val="D1282D"/>
                </a:solidFill>
                <a:latin typeface="Arial Black"/>
                <a:cs typeface="Arial Black"/>
              </a:rPr>
              <a:t>РОДИТЕЛЕЙ</a:t>
            </a:r>
            <a:endParaRPr sz="4000">
              <a:latin typeface="Arial Black"/>
              <a:cs typeface="Arial Black"/>
            </a:endParaRPr>
          </a:p>
          <a:p>
            <a:pPr marL="341630">
              <a:lnSpc>
                <a:spcPct val="100000"/>
              </a:lnSpc>
            </a:pPr>
            <a:r>
              <a:rPr sz="4000" b="0" spc="-45" dirty="0">
                <a:solidFill>
                  <a:srgbClr val="00AF50"/>
                </a:solidFill>
                <a:latin typeface="Arial Black"/>
                <a:cs typeface="Arial Black"/>
              </a:rPr>
              <a:t>КАК</a:t>
            </a:r>
            <a:r>
              <a:rPr sz="4000" b="0" spc="-130" dirty="0">
                <a:solidFill>
                  <a:srgbClr val="00AF50"/>
                </a:solidFill>
                <a:latin typeface="Arial Black"/>
                <a:cs typeface="Arial Black"/>
              </a:rPr>
              <a:t> </a:t>
            </a:r>
            <a:r>
              <a:rPr sz="4000" b="0" spc="-60" dirty="0">
                <a:solidFill>
                  <a:srgbClr val="00AF50"/>
                </a:solidFill>
                <a:latin typeface="Arial Black"/>
                <a:cs typeface="Arial Black"/>
              </a:rPr>
              <a:t>НУЖНО!!!!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2058772"/>
            <a:ext cx="8020050" cy="4717316"/>
          </a:xfrm>
          <a:prstGeom prst="rect">
            <a:avLst/>
          </a:prstGeom>
        </p:spPr>
        <p:txBody>
          <a:bodyPr vert="horz" wrap="square" lIns="0" tIns="2495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pc="-5" dirty="0"/>
              <a:t>Шаг 1.</a:t>
            </a:r>
            <a:r>
              <a:rPr spc="5" dirty="0"/>
              <a:t> </a:t>
            </a:r>
            <a:r>
              <a:rPr spc="-20" dirty="0"/>
              <a:t>Разберитесь</a:t>
            </a:r>
            <a:r>
              <a:rPr spc="5" dirty="0"/>
              <a:t> </a:t>
            </a:r>
            <a:r>
              <a:rPr spc="-5" dirty="0"/>
              <a:t>в ситуации.</a:t>
            </a:r>
          </a:p>
          <a:p>
            <a:pPr marL="12700" marR="219075">
              <a:lnSpc>
                <a:spcPct val="100000"/>
              </a:lnSpc>
              <a:spcBef>
                <a:spcPts val="1310"/>
              </a:spcBef>
            </a:pPr>
            <a:r>
              <a:rPr sz="2800" i="1" spc="-25" dirty="0">
                <a:solidFill>
                  <a:srgbClr val="000000"/>
                </a:solidFill>
                <a:latin typeface="Arial"/>
                <a:cs typeface="Arial"/>
              </a:rPr>
              <a:t>Поговорите</a:t>
            </a:r>
            <a:r>
              <a:rPr sz="28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sz="2800" i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0000"/>
                </a:solidFill>
                <a:latin typeface="Arial"/>
                <a:cs typeface="Arial"/>
              </a:rPr>
              <a:t>ребенком,</a:t>
            </a:r>
            <a:r>
              <a:rPr sz="28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000000"/>
                </a:solidFill>
                <a:latin typeface="Arial"/>
                <a:cs typeface="Arial"/>
              </a:rPr>
              <a:t>проанализируйте </a:t>
            </a:r>
            <a:r>
              <a:rPr sz="2800" i="1" spc="-7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srgbClr val="000000"/>
                </a:solidFill>
                <a:latin typeface="Arial"/>
                <a:cs typeface="Arial"/>
              </a:rPr>
              <a:t>ситуацию.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800" i="1" spc="-35" dirty="0">
                <a:solidFill>
                  <a:srgbClr val="000000"/>
                </a:solidFill>
                <a:latin typeface="Arial"/>
                <a:cs typeface="Arial"/>
              </a:rPr>
              <a:t>Будьте</a:t>
            </a:r>
            <a:r>
              <a:rPr sz="2800" i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srgbClr val="000000"/>
                </a:solidFill>
                <a:latin typeface="Arial"/>
                <a:cs typeface="Arial"/>
              </a:rPr>
              <a:t>чувствительны.</a:t>
            </a:r>
            <a:endParaRPr sz="2800" dirty="0">
              <a:latin typeface="Arial"/>
              <a:cs typeface="Arial"/>
            </a:endParaRPr>
          </a:p>
          <a:p>
            <a:pPr marL="12700" marR="2390775">
              <a:lnSpc>
                <a:spcPct val="100000"/>
              </a:lnSpc>
              <a:spcBef>
                <a:spcPts val="1270"/>
              </a:spcBef>
            </a:pPr>
            <a:r>
              <a:rPr sz="2800" i="1" spc="-5" dirty="0">
                <a:solidFill>
                  <a:srgbClr val="000000"/>
                </a:solidFill>
                <a:latin typeface="Arial"/>
                <a:cs typeface="Arial"/>
              </a:rPr>
              <a:t>Покажите </a:t>
            </a:r>
            <a:r>
              <a:rPr sz="2800" i="1" spc="-10" dirty="0">
                <a:solidFill>
                  <a:srgbClr val="000000"/>
                </a:solidFill>
                <a:latin typeface="Arial"/>
                <a:cs typeface="Arial"/>
              </a:rPr>
              <a:t>ребенку, </a:t>
            </a:r>
            <a:r>
              <a:rPr sz="2800" i="1" spc="-15" dirty="0">
                <a:solidFill>
                  <a:srgbClr val="000000"/>
                </a:solidFill>
                <a:latin typeface="Arial"/>
                <a:cs typeface="Arial"/>
              </a:rPr>
              <a:t>что </a:t>
            </a:r>
            <a:r>
              <a:rPr sz="2800" i="1" dirty="0">
                <a:solidFill>
                  <a:srgbClr val="000000"/>
                </a:solidFill>
                <a:latin typeface="Arial"/>
                <a:cs typeface="Arial"/>
              </a:rPr>
              <a:t>вы </a:t>
            </a:r>
            <a:r>
              <a:rPr sz="2800" i="1" spc="-30" dirty="0">
                <a:solidFill>
                  <a:srgbClr val="000000"/>
                </a:solidFill>
                <a:latin typeface="Arial"/>
                <a:cs typeface="Arial"/>
              </a:rPr>
              <a:t>его </a:t>
            </a:r>
            <a:r>
              <a:rPr sz="2800" i="1" spc="-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solidFill>
                  <a:srgbClr val="000000"/>
                </a:solidFill>
                <a:latin typeface="Arial"/>
                <a:cs typeface="Arial"/>
              </a:rPr>
              <a:t>поддерживаете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800" i="1" spc="-15" dirty="0" err="1">
                <a:solidFill>
                  <a:srgbClr val="000000"/>
                </a:solidFill>
                <a:latin typeface="Arial"/>
                <a:cs typeface="Arial"/>
              </a:rPr>
              <a:t>Соберите</a:t>
            </a:r>
            <a:r>
              <a:rPr sz="2800" i="1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spc="-10" dirty="0" err="1" smtClean="0">
                <a:solidFill>
                  <a:srgbClr val="000000"/>
                </a:solidFill>
                <a:latin typeface="Arial"/>
                <a:cs typeface="Arial"/>
              </a:rPr>
              <a:t>доказательства</a:t>
            </a:r>
            <a:endParaRPr lang="ru-RU" sz="2800" i="1" spc="-1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275"/>
              </a:spcBef>
            </a:pPr>
            <a:r>
              <a:rPr lang="ru-RU" sz="2800" i="1" spc="-10" dirty="0" smtClean="0">
                <a:solidFill>
                  <a:srgbClr val="FF0000"/>
                </a:solidFill>
              </a:rPr>
              <a:t>АЛЬБОМ В ПОМОЩЬ!</a:t>
            </a:r>
            <a:endParaRPr sz="2800" i="1" dirty="0">
              <a:solidFill>
                <a:srgbClr val="FF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477012"/>
            <a:ext cx="1674876" cy="16748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1985772"/>
            <a:ext cx="8229600" cy="2673350"/>
          </a:xfrm>
          <a:custGeom>
            <a:avLst/>
            <a:gdLst/>
            <a:ahLst/>
            <a:cxnLst/>
            <a:rect l="l" t="t" r="r" b="b"/>
            <a:pathLst>
              <a:path w="8229600" h="2673350">
                <a:moveTo>
                  <a:pt x="8229600" y="0"/>
                </a:moveTo>
                <a:lnTo>
                  <a:pt x="0" y="0"/>
                </a:lnTo>
                <a:lnTo>
                  <a:pt x="0" y="2673096"/>
                </a:lnTo>
                <a:lnTo>
                  <a:pt x="8229600" y="2673096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5259" y="682243"/>
            <a:ext cx="7970520" cy="3787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7940" algn="ctr">
              <a:lnSpc>
                <a:spcPct val="100000"/>
              </a:lnSpc>
              <a:spcBef>
                <a:spcPts val="95"/>
              </a:spcBef>
            </a:pPr>
            <a:r>
              <a:rPr sz="4000" spc="-60" dirty="0">
                <a:solidFill>
                  <a:srgbClr val="00AF50"/>
                </a:solidFill>
                <a:latin typeface="Arial Black"/>
                <a:cs typeface="Arial Black"/>
              </a:rPr>
              <a:t>ГЛАВНОЕ!</a:t>
            </a:r>
            <a:endParaRPr sz="4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50">
              <a:latin typeface="Arial Black"/>
              <a:cs typeface="Arial Black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4000" b="1" spc="-10" dirty="0">
                <a:latin typeface="Arial"/>
                <a:cs typeface="Arial"/>
              </a:rPr>
              <a:t>Показывайте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и</a:t>
            </a:r>
            <a:r>
              <a:rPr sz="4000" b="1" spc="-10" dirty="0">
                <a:latin typeface="Arial"/>
                <a:cs typeface="Arial"/>
              </a:rPr>
              <a:t> </a:t>
            </a:r>
            <a:r>
              <a:rPr sz="4000" b="1" spc="-15" dirty="0">
                <a:latin typeface="Arial"/>
                <a:cs typeface="Arial"/>
              </a:rPr>
              <a:t>говорите</a:t>
            </a:r>
            <a:r>
              <a:rPr sz="4000" b="1" spc="-25" dirty="0">
                <a:latin typeface="Arial"/>
                <a:cs typeface="Arial"/>
              </a:rPr>
              <a:t> </a:t>
            </a:r>
            <a:r>
              <a:rPr sz="4000" b="1" spc="-15" dirty="0">
                <a:latin typeface="Arial"/>
                <a:cs typeface="Arial"/>
              </a:rPr>
              <a:t>своим </a:t>
            </a:r>
            <a:r>
              <a:rPr sz="4000" b="1" spc="-1095" dirty="0">
                <a:latin typeface="Arial"/>
                <a:cs typeface="Arial"/>
              </a:rPr>
              <a:t> </a:t>
            </a:r>
            <a:r>
              <a:rPr sz="4000" b="1" spc="-15" dirty="0">
                <a:latin typeface="Arial"/>
                <a:cs typeface="Arial"/>
              </a:rPr>
              <a:t>детям,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что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4000" b="1" spc="-10" dirty="0">
                <a:solidFill>
                  <a:srgbClr val="FF0000"/>
                </a:solidFill>
                <a:latin typeface="Arial"/>
                <a:cs typeface="Arial"/>
              </a:rPr>
              <a:t> Вам</a:t>
            </a:r>
            <a:r>
              <a:rPr sz="4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Arial"/>
                <a:cs typeface="Arial"/>
              </a:rPr>
              <a:t>можно</a:t>
            </a:r>
            <a:r>
              <a:rPr sz="4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прийти </a:t>
            </a:r>
            <a:r>
              <a:rPr sz="4000" b="1" spc="-10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с</a:t>
            </a:r>
            <a:r>
              <a:rPr sz="4000" b="1" spc="-10" dirty="0">
                <a:latin typeface="Arial"/>
                <a:cs typeface="Arial"/>
              </a:rPr>
              <a:t> </a:t>
            </a:r>
            <a:r>
              <a:rPr sz="4000" b="1" spc="-15" dirty="0">
                <a:latin typeface="Arial"/>
                <a:cs typeface="Arial"/>
              </a:rPr>
              <a:t>любой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историей,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spc="-15" dirty="0">
                <a:latin typeface="Arial"/>
                <a:cs typeface="Arial"/>
              </a:rPr>
              <a:t>любой </a:t>
            </a:r>
            <a:r>
              <a:rPr sz="4000" b="1" spc="-10" dirty="0">
                <a:latin typeface="Arial"/>
                <a:cs typeface="Arial"/>
              </a:rPr>
              <a:t> </a:t>
            </a:r>
            <a:r>
              <a:rPr sz="4000" b="1" spc="-35" dirty="0">
                <a:latin typeface="Arial"/>
                <a:cs typeface="Arial"/>
              </a:rPr>
              <a:t>проблемой</a:t>
            </a:r>
            <a:r>
              <a:rPr sz="4000" b="1" spc="-5" dirty="0">
                <a:latin typeface="Arial"/>
                <a:cs typeface="Arial"/>
              </a:rPr>
              <a:t> и </a:t>
            </a:r>
            <a:r>
              <a:rPr sz="4000" b="1" spc="-10" dirty="0">
                <a:latin typeface="Arial"/>
                <a:cs typeface="Arial"/>
              </a:rPr>
              <a:t>Вы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spc="-35" dirty="0">
                <a:latin typeface="Arial"/>
                <a:cs typeface="Arial"/>
              </a:rPr>
              <a:t>поможете!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515" y="4652771"/>
            <a:ext cx="3047999" cy="20345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088" y="260604"/>
            <a:ext cx="1676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93419"/>
            <a:ext cx="8229600" cy="1511935"/>
          </a:xfrm>
          <a:custGeom>
            <a:avLst/>
            <a:gdLst/>
            <a:ahLst/>
            <a:cxnLst/>
            <a:rect l="l" t="t" r="r" b="b"/>
            <a:pathLst>
              <a:path w="8229600" h="1511935">
                <a:moveTo>
                  <a:pt x="8229600" y="0"/>
                </a:moveTo>
                <a:lnTo>
                  <a:pt x="0" y="0"/>
                </a:lnTo>
                <a:lnTo>
                  <a:pt x="0" y="1511808"/>
                </a:lnTo>
                <a:lnTo>
                  <a:pt x="8229600" y="1511808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784" rIns="0" bIns="0" rtlCol="0">
            <a:spAutoFit/>
          </a:bodyPr>
          <a:lstStyle/>
          <a:p>
            <a:pPr marL="2674620" marR="5080" indent="-214058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Что</a:t>
            </a:r>
            <a:r>
              <a:rPr spc="-50" dirty="0"/>
              <a:t> </a:t>
            </a:r>
            <a:r>
              <a:rPr spc="-5" dirty="0"/>
              <a:t>делать,</a:t>
            </a:r>
            <a:r>
              <a:rPr spc="-40" dirty="0"/>
              <a:t> </a:t>
            </a:r>
            <a:r>
              <a:rPr spc="-10" dirty="0"/>
              <a:t>если</a:t>
            </a:r>
            <a:r>
              <a:rPr spc="-55" dirty="0"/>
              <a:t> </a:t>
            </a:r>
            <a:r>
              <a:rPr dirty="0"/>
              <a:t>Ваш</a:t>
            </a:r>
            <a:r>
              <a:rPr spc="-30" dirty="0"/>
              <a:t> </a:t>
            </a:r>
            <a:r>
              <a:rPr spc="-5" dirty="0"/>
              <a:t>ребенок </a:t>
            </a:r>
            <a:r>
              <a:rPr spc="-875" dirty="0"/>
              <a:t> </a:t>
            </a:r>
            <a:r>
              <a:rPr spc="-30" dirty="0"/>
              <a:t>БУЛЛЕР?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455" y="2938272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1338124"/>
            <a:ext cx="410921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1195" marR="5080" indent="-659130">
              <a:lnSpc>
                <a:spcPct val="100000"/>
              </a:lnSpc>
              <a:spcBef>
                <a:spcPts val="105"/>
              </a:spcBef>
            </a:pPr>
            <a:r>
              <a:rPr lang="ru-RU" sz="4400" b="0" spc="-40" dirty="0" smtClean="0">
                <a:solidFill>
                  <a:srgbClr val="D1282D"/>
                </a:solidFill>
                <a:latin typeface="Arial Black"/>
                <a:cs typeface="Arial Black"/>
              </a:rPr>
              <a:t>ПРИЧИНЫ:</a:t>
            </a:r>
            <a:endParaRPr sz="4400" b="0" spc="-50" dirty="0">
              <a:solidFill>
                <a:srgbClr val="D1282D"/>
              </a:solidFill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2652944"/>
            <a:ext cx="6948563" cy="2830903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1111250">
              <a:lnSpc>
                <a:spcPts val="3020"/>
              </a:lnSpc>
              <a:spcBef>
                <a:spcPts val="1325"/>
              </a:spcBef>
              <a:buChar char="-"/>
              <a:tabLst>
                <a:tab pos="231140" algn="l"/>
              </a:tabLst>
            </a:pPr>
            <a:r>
              <a:rPr sz="3200" b="1" spc="-20" dirty="0" err="1" smtClean="0">
                <a:latin typeface="Arial"/>
                <a:cs typeface="Arial"/>
              </a:rPr>
              <a:t>Ребенок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копирует</a:t>
            </a:r>
            <a:r>
              <a:rPr sz="3200" b="1" spc="1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поведение </a:t>
            </a:r>
            <a:r>
              <a:rPr sz="3200" b="1" spc="-76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окружающих</a:t>
            </a:r>
            <a:endParaRPr sz="3200" dirty="0">
              <a:latin typeface="Arial"/>
              <a:cs typeface="Arial"/>
            </a:endParaRPr>
          </a:p>
          <a:p>
            <a:pPr marL="230504" indent="-218440">
              <a:lnSpc>
                <a:spcPts val="3190"/>
              </a:lnSpc>
              <a:spcBef>
                <a:spcPts val="894"/>
              </a:spcBef>
              <a:buChar char="-"/>
              <a:tabLst>
                <a:tab pos="231140" algn="l"/>
              </a:tabLst>
            </a:pPr>
            <a:r>
              <a:rPr sz="3200" b="1" spc="-5" dirty="0">
                <a:latin typeface="Arial"/>
                <a:cs typeface="Arial"/>
              </a:rPr>
              <a:t>У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ребенка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нет адекватных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ts val="3030"/>
              </a:lnSpc>
              <a:spcBef>
                <a:spcPts val="209"/>
              </a:spcBef>
            </a:pPr>
            <a:r>
              <a:rPr sz="3200" b="1" spc="-15" dirty="0">
                <a:latin typeface="Arial"/>
                <a:cs typeface="Arial"/>
              </a:rPr>
              <a:t>инструментов,</a:t>
            </a:r>
            <a:r>
              <a:rPr sz="3200" b="1" spc="40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чтобы</a:t>
            </a:r>
            <a:r>
              <a:rPr sz="3200" b="1" spc="4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утвердиться</a:t>
            </a:r>
            <a:r>
              <a:rPr sz="3200" b="1" spc="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в </a:t>
            </a:r>
            <a:r>
              <a:rPr sz="3200" b="1" spc="-765" dirty="0">
                <a:latin typeface="Arial"/>
                <a:cs typeface="Arial"/>
              </a:rPr>
              <a:t> </a:t>
            </a:r>
            <a:r>
              <a:rPr sz="3200" b="1" spc="-30" dirty="0">
                <a:latin typeface="Arial"/>
                <a:cs typeface="Arial"/>
              </a:rPr>
              <a:t>коллективе</a:t>
            </a:r>
            <a:endParaRPr sz="3200" dirty="0">
              <a:latin typeface="Arial"/>
              <a:cs typeface="Arial"/>
            </a:endParaRPr>
          </a:p>
          <a:p>
            <a:pPr marL="230504" indent="-218440">
              <a:lnSpc>
                <a:spcPct val="100000"/>
              </a:lnSpc>
              <a:spcBef>
                <a:spcPts val="885"/>
              </a:spcBef>
              <a:buChar char="-"/>
              <a:tabLst>
                <a:tab pos="231140" algn="l"/>
              </a:tabLst>
            </a:pPr>
            <a:r>
              <a:rPr sz="3200" b="1" spc="-20" dirty="0">
                <a:latin typeface="Arial"/>
                <a:cs typeface="Arial"/>
              </a:rPr>
              <a:t>Ребенок </a:t>
            </a:r>
            <a:r>
              <a:rPr sz="3200" b="1" spc="-15" dirty="0" err="1">
                <a:latin typeface="Arial"/>
                <a:cs typeface="Arial"/>
              </a:rPr>
              <a:t>испытывает</a:t>
            </a:r>
            <a:r>
              <a:rPr sz="3200" b="1" spc="30" dirty="0">
                <a:latin typeface="Arial"/>
                <a:cs typeface="Arial"/>
              </a:rPr>
              <a:t> </a:t>
            </a:r>
            <a:r>
              <a:rPr sz="3200" b="1" spc="-20" dirty="0" err="1" smtClean="0">
                <a:latin typeface="Arial"/>
                <a:cs typeface="Arial"/>
              </a:rPr>
              <a:t>стресс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477012"/>
            <a:ext cx="1674876" cy="16748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717035"/>
            <a:ext cx="8229600" cy="2807335"/>
          </a:xfrm>
          <a:custGeom>
            <a:avLst/>
            <a:gdLst/>
            <a:ahLst/>
            <a:cxnLst/>
            <a:rect l="l" t="t" r="r" b="b"/>
            <a:pathLst>
              <a:path w="8229600" h="2807334">
                <a:moveTo>
                  <a:pt x="8229600" y="0"/>
                </a:moveTo>
                <a:lnTo>
                  <a:pt x="0" y="0"/>
                </a:lnTo>
                <a:lnTo>
                  <a:pt x="0" y="2807208"/>
                </a:lnTo>
                <a:lnTo>
                  <a:pt x="8229600" y="2807208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4410" y="4362653"/>
            <a:ext cx="7557134" cy="20561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-1905" algn="ctr">
              <a:lnSpc>
                <a:spcPct val="90000"/>
              </a:lnSpc>
              <a:spcBef>
                <a:spcPts val="535"/>
              </a:spcBef>
            </a:pPr>
            <a:r>
              <a:rPr sz="3600" b="1" dirty="0">
                <a:latin typeface="Arial"/>
                <a:cs typeface="Arial"/>
              </a:rPr>
              <a:t>По </a:t>
            </a:r>
            <a:r>
              <a:rPr sz="3600" b="1" spc="-10" dirty="0">
                <a:latin typeface="Arial"/>
                <a:cs typeface="Arial"/>
              </a:rPr>
              <a:t>данным </a:t>
            </a:r>
            <a:r>
              <a:rPr sz="3600" b="1" spc="-25" dirty="0">
                <a:latin typeface="Arial"/>
                <a:cs typeface="Arial"/>
              </a:rPr>
              <a:t>ВОЗ </a:t>
            </a:r>
            <a:r>
              <a:rPr sz="3600" b="1" dirty="0">
                <a:latin typeface="Arial"/>
                <a:cs typeface="Arial"/>
              </a:rPr>
              <a:t>на </a:t>
            </a:r>
            <a:r>
              <a:rPr sz="3600" b="1" spc="-5" dirty="0">
                <a:latin typeface="Arial"/>
                <a:cs typeface="Arial"/>
              </a:rPr>
              <a:t>2014 </a:t>
            </a:r>
            <a:r>
              <a:rPr sz="3600" b="1" spc="-35" dirty="0">
                <a:latin typeface="Arial"/>
                <a:cs typeface="Arial"/>
              </a:rPr>
              <a:t>год </a:t>
            </a:r>
            <a:r>
              <a:rPr sz="3600" b="1" spc="-30" dirty="0">
                <a:latin typeface="Arial"/>
                <a:cs typeface="Arial"/>
              </a:rPr>
              <a:t> Россия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30" dirty="0">
                <a:latin typeface="Arial"/>
                <a:cs typeface="Arial"/>
              </a:rPr>
              <a:t>входит</a:t>
            </a:r>
            <a:r>
              <a:rPr sz="3600" b="1" dirty="0">
                <a:latin typeface="Arial"/>
                <a:cs typeface="Arial"/>
              </a:rPr>
              <a:t> в</a:t>
            </a:r>
            <a:r>
              <a:rPr sz="3600" b="1" spc="10" dirty="0"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5-ку </a:t>
            </a:r>
            <a:r>
              <a:rPr sz="3600" b="1" spc="-10" dirty="0">
                <a:solidFill>
                  <a:srgbClr val="FF0000"/>
                </a:solidFill>
                <a:latin typeface="Arial"/>
                <a:cs typeface="Arial"/>
              </a:rPr>
              <a:t>лидеров</a:t>
            </a:r>
            <a:r>
              <a:rPr sz="3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по </a:t>
            </a:r>
            <a:r>
              <a:rPr sz="3600" b="1" spc="-985" dirty="0">
                <a:latin typeface="Arial"/>
                <a:cs typeface="Arial"/>
              </a:rPr>
              <a:t> </a:t>
            </a:r>
            <a:r>
              <a:rPr sz="3600" b="1" spc="-15" dirty="0">
                <a:latin typeface="Arial"/>
                <a:cs typeface="Arial"/>
              </a:rPr>
              <a:t>буллингу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в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spc="-40" dirty="0">
                <a:latin typeface="Arial"/>
                <a:cs typeface="Arial"/>
              </a:rPr>
              <a:t>школе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среди </a:t>
            </a:r>
            <a:r>
              <a:rPr sz="3600" b="1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европейских </a:t>
            </a:r>
            <a:r>
              <a:rPr sz="3600" b="1" dirty="0">
                <a:latin typeface="Arial"/>
                <a:cs typeface="Arial"/>
              </a:rPr>
              <a:t>стран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7868" y="0"/>
            <a:ext cx="8280400" cy="3691254"/>
            <a:chOff x="467868" y="0"/>
            <a:chExt cx="8280400" cy="369125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2335" y="0"/>
              <a:ext cx="4535423" cy="36911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477012"/>
              <a:ext cx="1674876" cy="16748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6388" y="378028"/>
            <a:ext cx="562673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1195" marR="5080" indent="-659130">
              <a:lnSpc>
                <a:spcPct val="100000"/>
              </a:lnSpc>
              <a:spcBef>
                <a:spcPts val="105"/>
              </a:spcBef>
            </a:pPr>
            <a:r>
              <a:rPr b="0" spc="-35" dirty="0">
                <a:solidFill>
                  <a:srgbClr val="D1282D"/>
                </a:solidFill>
                <a:latin typeface="Arial Black"/>
                <a:cs typeface="Arial Black"/>
              </a:rPr>
              <a:t>ЧТО</a:t>
            </a:r>
            <a:r>
              <a:rPr b="0" spc="-17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50" dirty="0">
                <a:solidFill>
                  <a:srgbClr val="D1282D"/>
                </a:solidFill>
                <a:latin typeface="Arial Black"/>
                <a:cs typeface="Arial Black"/>
              </a:rPr>
              <a:t>ДЕЛАТЬ,</a:t>
            </a:r>
            <a:r>
              <a:rPr b="0" spc="-19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40" dirty="0">
                <a:solidFill>
                  <a:srgbClr val="D1282D"/>
                </a:solidFill>
                <a:latin typeface="Arial Black"/>
                <a:cs typeface="Arial Black"/>
              </a:rPr>
              <a:t>ЕСЛИ</a:t>
            </a:r>
            <a:r>
              <a:rPr b="0" spc="-18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35" dirty="0">
                <a:solidFill>
                  <a:srgbClr val="D1282D"/>
                </a:solidFill>
                <a:latin typeface="Arial Black"/>
                <a:cs typeface="Arial Black"/>
              </a:rPr>
              <a:t>ВАШ </a:t>
            </a:r>
            <a:r>
              <a:rPr b="0" spc="-105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50" dirty="0">
                <a:solidFill>
                  <a:srgbClr val="D1282D"/>
                </a:solidFill>
                <a:latin typeface="Arial Black"/>
                <a:cs typeface="Arial Black"/>
              </a:rPr>
              <a:t>РЕБЕНОК</a:t>
            </a:r>
            <a:r>
              <a:rPr b="0" spc="-16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50" dirty="0">
                <a:solidFill>
                  <a:srgbClr val="D1282D"/>
                </a:solidFill>
                <a:latin typeface="Arial Black"/>
                <a:cs typeface="Arial Black"/>
              </a:rPr>
              <a:t>БУЛЛЕР?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94738"/>
            <a:ext cx="7413625" cy="3717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ts val="2915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b="1" spc="-5" dirty="0">
                <a:latin typeface="Arial"/>
                <a:cs typeface="Arial"/>
              </a:rPr>
              <a:t>Не</a:t>
            </a:r>
            <a:r>
              <a:rPr sz="2700" b="1" spc="-10" dirty="0">
                <a:latin typeface="Arial"/>
                <a:cs typeface="Arial"/>
              </a:rPr>
              <a:t> </a:t>
            </a:r>
            <a:r>
              <a:rPr sz="2700" b="1" spc="-20" dirty="0">
                <a:latin typeface="Arial"/>
                <a:cs typeface="Arial"/>
              </a:rPr>
              <a:t>срывайтесь</a:t>
            </a:r>
            <a:r>
              <a:rPr sz="2700" b="1" spc="5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на</a:t>
            </a:r>
            <a:r>
              <a:rPr sz="2700" b="1" spc="-5" dirty="0">
                <a:latin typeface="Arial"/>
                <a:cs typeface="Arial"/>
              </a:rPr>
              <a:t> </a:t>
            </a:r>
            <a:r>
              <a:rPr sz="2700" b="1" spc="-30" dirty="0">
                <a:latin typeface="Arial"/>
                <a:cs typeface="Arial"/>
              </a:rPr>
              <a:t>того,</a:t>
            </a:r>
            <a:r>
              <a:rPr sz="2700" b="1" spc="35" dirty="0">
                <a:latin typeface="Arial"/>
                <a:cs typeface="Arial"/>
              </a:rPr>
              <a:t> </a:t>
            </a:r>
            <a:r>
              <a:rPr sz="2700" b="1" spc="-30" dirty="0">
                <a:latin typeface="Arial"/>
                <a:cs typeface="Arial"/>
              </a:rPr>
              <a:t>кто</a:t>
            </a:r>
            <a:r>
              <a:rPr sz="2700" b="1" spc="25" dirty="0">
                <a:latin typeface="Arial"/>
                <a:cs typeface="Arial"/>
              </a:rPr>
              <a:t> </a:t>
            </a:r>
            <a:r>
              <a:rPr sz="2700" b="1" spc="-15" dirty="0">
                <a:latin typeface="Arial"/>
                <a:cs typeface="Arial"/>
              </a:rPr>
              <a:t>вам</a:t>
            </a:r>
            <a:r>
              <a:rPr sz="2700" b="1" dirty="0">
                <a:latin typeface="Arial"/>
                <a:cs typeface="Arial"/>
              </a:rPr>
              <a:t> </a:t>
            </a:r>
            <a:r>
              <a:rPr sz="2700" b="1" spc="-40" dirty="0">
                <a:latin typeface="Arial"/>
                <a:cs typeface="Arial"/>
              </a:rPr>
              <a:t>это</a:t>
            </a:r>
            <a:endParaRPr sz="2700">
              <a:latin typeface="Arial"/>
              <a:cs typeface="Arial"/>
            </a:endParaRPr>
          </a:p>
          <a:p>
            <a:pPr marL="527685" marR="5080">
              <a:lnSpc>
                <a:spcPts val="2590"/>
              </a:lnSpc>
              <a:spcBef>
                <a:spcPts val="300"/>
              </a:spcBef>
            </a:pPr>
            <a:r>
              <a:rPr sz="2700" b="1" spc="-5" dirty="0">
                <a:latin typeface="Arial"/>
                <a:cs typeface="Arial"/>
              </a:rPr>
              <a:t>рассказал: «Спасибо, </a:t>
            </a:r>
            <a:r>
              <a:rPr sz="2700" b="1" spc="-25" dirty="0">
                <a:latin typeface="Arial"/>
                <a:cs typeface="Arial"/>
              </a:rPr>
              <a:t>что </a:t>
            </a:r>
            <a:r>
              <a:rPr sz="2700" b="1" spc="-5" dirty="0">
                <a:latin typeface="Arial"/>
                <a:cs typeface="Arial"/>
              </a:rPr>
              <a:t>рассказали» </a:t>
            </a:r>
            <a:r>
              <a:rPr sz="2700" b="1" dirty="0">
                <a:latin typeface="Arial"/>
                <a:cs typeface="Arial"/>
              </a:rPr>
              <a:t>и </a:t>
            </a:r>
            <a:r>
              <a:rPr sz="2700" b="1" spc="-740" dirty="0">
                <a:latin typeface="Arial"/>
                <a:cs typeface="Arial"/>
              </a:rPr>
              <a:t> </a:t>
            </a:r>
            <a:r>
              <a:rPr sz="2700" b="1" spc="-20" dirty="0">
                <a:latin typeface="Arial"/>
                <a:cs typeface="Arial"/>
              </a:rPr>
              <a:t>начать</a:t>
            </a:r>
            <a:r>
              <a:rPr sz="2700" b="1" spc="15" dirty="0">
                <a:latin typeface="Arial"/>
                <a:cs typeface="Arial"/>
              </a:rPr>
              <a:t> </a:t>
            </a:r>
            <a:r>
              <a:rPr sz="2700" b="1" spc="-15" dirty="0">
                <a:latin typeface="Arial"/>
                <a:cs typeface="Arial"/>
              </a:rPr>
              <a:t>действовать</a:t>
            </a:r>
            <a:endParaRPr sz="2700">
              <a:latin typeface="Arial"/>
              <a:cs typeface="Arial"/>
            </a:endParaRPr>
          </a:p>
          <a:p>
            <a:pPr marL="527685" marR="1252220" indent="-515620">
              <a:lnSpc>
                <a:spcPct val="80000"/>
              </a:lnSpc>
              <a:spcBef>
                <a:spcPts val="127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700" b="1" spc="-25" dirty="0">
                <a:latin typeface="Arial"/>
                <a:cs typeface="Arial"/>
              </a:rPr>
              <a:t>Разузнайте</a:t>
            </a:r>
            <a:r>
              <a:rPr sz="2700" b="1" spc="35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подробнее</a:t>
            </a:r>
            <a:r>
              <a:rPr sz="2700" b="1" spc="-2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о</a:t>
            </a:r>
            <a:r>
              <a:rPr sz="2700" b="1" spc="-10" dirty="0">
                <a:latin typeface="Arial"/>
                <a:cs typeface="Arial"/>
              </a:rPr>
              <a:t> </a:t>
            </a:r>
            <a:r>
              <a:rPr sz="2700" b="1" spc="-30" dirty="0">
                <a:latin typeface="Arial"/>
                <a:cs typeface="Arial"/>
              </a:rPr>
              <a:t>том,</a:t>
            </a:r>
            <a:r>
              <a:rPr sz="2700" b="1" spc="45" dirty="0">
                <a:latin typeface="Arial"/>
                <a:cs typeface="Arial"/>
              </a:rPr>
              <a:t> </a:t>
            </a:r>
            <a:r>
              <a:rPr sz="2700" b="1" spc="-25" dirty="0">
                <a:latin typeface="Arial"/>
                <a:cs typeface="Arial"/>
              </a:rPr>
              <a:t>что </a:t>
            </a:r>
            <a:r>
              <a:rPr sz="2700" b="1" spc="-735" dirty="0">
                <a:latin typeface="Arial"/>
                <a:cs typeface="Arial"/>
              </a:rPr>
              <a:t> </a:t>
            </a:r>
            <a:r>
              <a:rPr sz="2700" b="1" spc="-20" dirty="0">
                <a:latin typeface="Arial"/>
                <a:cs typeface="Arial"/>
              </a:rPr>
              <a:t>происходит</a:t>
            </a:r>
            <a:r>
              <a:rPr sz="2700" b="1" spc="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в</a:t>
            </a:r>
            <a:r>
              <a:rPr sz="2700" b="1" spc="-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классе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ts val="2915"/>
              </a:lnSpc>
              <a:spcBef>
                <a:spcPts val="60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700" b="1" spc="-5" dirty="0">
                <a:latin typeface="Arial"/>
                <a:cs typeface="Arial"/>
              </a:rPr>
              <a:t>Не</a:t>
            </a:r>
            <a:r>
              <a:rPr sz="2700" b="1" spc="-10" dirty="0">
                <a:latin typeface="Arial"/>
                <a:cs typeface="Arial"/>
              </a:rPr>
              <a:t> наказывайте</a:t>
            </a:r>
            <a:r>
              <a:rPr sz="2700" b="1" spc="15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ребенка, </a:t>
            </a:r>
            <a:r>
              <a:rPr sz="2700" b="1" dirty="0">
                <a:latin typeface="Arial"/>
                <a:cs typeface="Arial"/>
              </a:rPr>
              <a:t>а</a:t>
            </a:r>
            <a:r>
              <a:rPr sz="2700" b="1" spc="-10" dirty="0">
                <a:latin typeface="Arial"/>
                <a:cs typeface="Arial"/>
              </a:rPr>
              <a:t> спокойно</a:t>
            </a:r>
            <a:endParaRPr sz="2700">
              <a:latin typeface="Arial"/>
              <a:cs typeface="Arial"/>
            </a:endParaRPr>
          </a:p>
          <a:p>
            <a:pPr marL="527685" marR="289560">
              <a:lnSpc>
                <a:spcPct val="80000"/>
              </a:lnSpc>
              <a:spcBef>
                <a:spcPts val="325"/>
              </a:spcBef>
            </a:pPr>
            <a:r>
              <a:rPr sz="2700" b="1" spc="-25" dirty="0">
                <a:latin typeface="Arial"/>
                <a:cs typeface="Arial"/>
              </a:rPr>
              <a:t>обсудите</a:t>
            </a:r>
            <a:r>
              <a:rPr sz="2700" b="1" spc="60" dirty="0">
                <a:latin typeface="Arial"/>
                <a:cs typeface="Arial"/>
              </a:rPr>
              <a:t> </a:t>
            </a:r>
            <a:r>
              <a:rPr sz="2700" b="1" spc="-15" dirty="0">
                <a:latin typeface="Arial"/>
                <a:cs typeface="Arial"/>
              </a:rPr>
              <a:t>случившееся</a:t>
            </a:r>
            <a:r>
              <a:rPr sz="2700" b="1" spc="10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(дайте</a:t>
            </a:r>
            <a:r>
              <a:rPr sz="2700" b="1" spc="35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ребенку </a:t>
            </a:r>
            <a:r>
              <a:rPr sz="2700" b="1" spc="-735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понять,</a:t>
            </a:r>
            <a:r>
              <a:rPr sz="2700" b="1" spc="35" dirty="0">
                <a:latin typeface="Arial"/>
                <a:cs typeface="Arial"/>
              </a:rPr>
              <a:t> </a:t>
            </a:r>
            <a:r>
              <a:rPr sz="2700" b="1" spc="-25" dirty="0">
                <a:latin typeface="Arial"/>
                <a:cs typeface="Arial"/>
              </a:rPr>
              <a:t>что</a:t>
            </a:r>
            <a:r>
              <a:rPr sz="2700" b="1" spc="2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вы</a:t>
            </a:r>
            <a:r>
              <a:rPr sz="2700" b="1" spc="-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в </a:t>
            </a:r>
            <a:r>
              <a:rPr sz="2700" b="1" spc="-15" dirty="0">
                <a:latin typeface="Arial"/>
                <a:cs typeface="Arial"/>
              </a:rPr>
              <a:t>курсе</a:t>
            </a:r>
            <a:r>
              <a:rPr sz="2700" b="1" spc="15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ситуации,</a:t>
            </a:r>
            <a:endParaRPr sz="2700">
              <a:latin typeface="Arial"/>
              <a:cs typeface="Arial"/>
            </a:endParaRPr>
          </a:p>
          <a:p>
            <a:pPr marL="527685" marR="762635">
              <a:lnSpc>
                <a:spcPct val="80000"/>
              </a:lnSpc>
            </a:pPr>
            <a:r>
              <a:rPr sz="2700" b="1" spc="-20" dirty="0">
                <a:latin typeface="Arial"/>
                <a:cs typeface="Arial"/>
              </a:rPr>
              <a:t>говорите</a:t>
            </a:r>
            <a:r>
              <a:rPr sz="2700" b="1" spc="35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спокойно </a:t>
            </a:r>
            <a:r>
              <a:rPr sz="2700" b="1" dirty="0">
                <a:latin typeface="Arial"/>
                <a:cs typeface="Arial"/>
              </a:rPr>
              <a:t>и</a:t>
            </a:r>
            <a:r>
              <a:rPr sz="2700" b="1" spc="-10" dirty="0">
                <a:latin typeface="Arial"/>
                <a:cs typeface="Arial"/>
              </a:rPr>
              <a:t> взвешенно, </a:t>
            </a:r>
            <a:r>
              <a:rPr sz="2700" b="1" dirty="0">
                <a:latin typeface="Arial"/>
                <a:cs typeface="Arial"/>
              </a:rPr>
              <a:t>не </a:t>
            </a:r>
            <a:r>
              <a:rPr sz="2700" b="1" spc="-735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называйте</a:t>
            </a:r>
            <a:r>
              <a:rPr sz="2700" b="1" spc="15" dirty="0">
                <a:latin typeface="Arial"/>
                <a:cs typeface="Arial"/>
              </a:rPr>
              <a:t> </a:t>
            </a:r>
            <a:r>
              <a:rPr sz="2700" b="1" spc="-15" dirty="0">
                <a:latin typeface="Arial"/>
                <a:cs typeface="Arial"/>
              </a:rPr>
              <a:t>его</a:t>
            </a:r>
            <a:r>
              <a:rPr sz="2700" b="1" spc="-5" dirty="0">
                <a:latin typeface="Arial"/>
                <a:cs typeface="Arial"/>
              </a:rPr>
              <a:t> </a:t>
            </a:r>
            <a:r>
              <a:rPr sz="2700" b="1" spc="-15" dirty="0">
                <a:latin typeface="Arial"/>
                <a:cs typeface="Arial"/>
              </a:rPr>
              <a:t>самого</a:t>
            </a:r>
            <a:r>
              <a:rPr sz="2700" b="1" spc="10" dirty="0">
                <a:latin typeface="Arial"/>
                <a:cs typeface="Arial"/>
              </a:rPr>
              <a:t> </a:t>
            </a:r>
            <a:r>
              <a:rPr sz="2700" b="1" spc="-20" dirty="0">
                <a:latin typeface="Arial"/>
                <a:cs typeface="Arial"/>
              </a:rPr>
              <a:t>«плохим»)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332231"/>
            <a:ext cx="1676400" cy="16763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6388" y="605408"/>
            <a:ext cx="56261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1195" marR="5080" indent="-659130">
              <a:lnSpc>
                <a:spcPct val="100000"/>
              </a:lnSpc>
              <a:spcBef>
                <a:spcPts val="105"/>
              </a:spcBef>
            </a:pPr>
            <a:r>
              <a:rPr b="0" spc="-40" dirty="0">
                <a:solidFill>
                  <a:srgbClr val="D1282D"/>
                </a:solidFill>
                <a:latin typeface="Arial Black"/>
                <a:cs typeface="Arial Black"/>
              </a:rPr>
              <a:t>ЧТО</a:t>
            </a:r>
            <a:r>
              <a:rPr b="0" spc="-15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50" dirty="0">
                <a:solidFill>
                  <a:srgbClr val="D1282D"/>
                </a:solidFill>
                <a:latin typeface="Arial Black"/>
                <a:cs typeface="Arial Black"/>
              </a:rPr>
              <a:t>ДЕЛАТЬ,</a:t>
            </a:r>
            <a:r>
              <a:rPr b="0" spc="-18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45" dirty="0">
                <a:solidFill>
                  <a:srgbClr val="D1282D"/>
                </a:solidFill>
                <a:latin typeface="Arial Black"/>
                <a:cs typeface="Arial Black"/>
              </a:rPr>
              <a:t>ЕСЛИ</a:t>
            </a:r>
            <a:r>
              <a:rPr b="0" spc="-17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40" dirty="0">
                <a:solidFill>
                  <a:srgbClr val="D1282D"/>
                </a:solidFill>
                <a:latin typeface="Arial Black"/>
                <a:cs typeface="Arial Black"/>
              </a:rPr>
              <a:t>ВАШ </a:t>
            </a:r>
            <a:r>
              <a:rPr b="0" spc="-105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50" dirty="0">
                <a:solidFill>
                  <a:srgbClr val="D1282D"/>
                </a:solidFill>
                <a:latin typeface="Arial Black"/>
                <a:cs typeface="Arial Black"/>
              </a:rPr>
              <a:t>РЕБЕНОК</a:t>
            </a:r>
            <a:r>
              <a:rPr b="0" spc="-16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50" dirty="0">
                <a:solidFill>
                  <a:srgbClr val="D1282D"/>
                </a:solidFill>
                <a:latin typeface="Arial Black"/>
                <a:cs typeface="Arial Black"/>
              </a:rPr>
              <a:t>БУЛЛЕР?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518" y="2219071"/>
            <a:ext cx="7772400" cy="38760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527685" marR="287020" indent="-515620">
              <a:lnSpc>
                <a:spcPct val="80000"/>
              </a:lnSpc>
              <a:spcBef>
                <a:spcPts val="74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b="1" spc="-20" dirty="0">
                <a:latin typeface="Arial"/>
                <a:cs typeface="Arial"/>
              </a:rPr>
              <a:t>Подумайте,</a:t>
            </a:r>
            <a:r>
              <a:rPr sz="2700" b="1" spc="45" dirty="0">
                <a:latin typeface="Arial"/>
                <a:cs typeface="Arial"/>
              </a:rPr>
              <a:t> </a:t>
            </a:r>
            <a:r>
              <a:rPr sz="2700" b="1" spc="-25" dirty="0">
                <a:latin typeface="Arial"/>
                <a:cs typeface="Arial"/>
              </a:rPr>
              <a:t>что</a:t>
            </a:r>
            <a:r>
              <a:rPr sz="2700" b="1" spc="25" dirty="0">
                <a:latin typeface="Arial"/>
                <a:cs typeface="Arial"/>
              </a:rPr>
              <a:t> </a:t>
            </a:r>
            <a:r>
              <a:rPr sz="2700" b="1" spc="-20" dirty="0">
                <a:latin typeface="Arial"/>
                <a:cs typeface="Arial"/>
              </a:rPr>
              <a:t>происходит</a:t>
            </a:r>
            <a:r>
              <a:rPr sz="2700" b="1" spc="1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в </a:t>
            </a:r>
            <a:r>
              <a:rPr sz="2700" b="1" spc="-5" dirty="0">
                <a:latin typeface="Arial"/>
                <a:cs typeface="Arial"/>
              </a:rPr>
              <a:t>Вашей </a:t>
            </a:r>
            <a:r>
              <a:rPr sz="2700" b="1" dirty="0">
                <a:latin typeface="Arial"/>
                <a:cs typeface="Arial"/>
              </a:rPr>
              <a:t> </a:t>
            </a:r>
            <a:r>
              <a:rPr sz="2700" b="1" spc="-15" dirty="0">
                <a:latin typeface="Arial"/>
                <a:cs typeface="Arial"/>
              </a:rPr>
              <a:t>семье?</a:t>
            </a:r>
            <a:r>
              <a:rPr sz="2700" b="1" dirty="0">
                <a:latin typeface="Arial"/>
                <a:cs typeface="Arial"/>
              </a:rPr>
              <a:t> </a:t>
            </a:r>
            <a:r>
              <a:rPr sz="2700" b="1" spc="5" dirty="0">
                <a:latin typeface="Arial"/>
                <a:cs typeface="Arial"/>
              </a:rPr>
              <a:t>Как </a:t>
            </a:r>
            <a:r>
              <a:rPr sz="2700" b="1" spc="-20" dirty="0">
                <a:latin typeface="Arial"/>
                <a:cs typeface="Arial"/>
              </a:rPr>
              <a:t>можно</a:t>
            </a:r>
            <a:r>
              <a:rPr sz="2700" b="1" spc="-5" dirty="0">
                <a:latin typeface="Arial"/>
                <a:cs typeface="Arial"/>
              </a:rPr>
              <a:t> </a:t>
            </a:r>
            <a:r>
              <a:rPr sz="2700" b="1" spc="-20" dirty="0">
                <a:latin typeface="Arial"/>
                <a:cs typeface="Arial"/>
              </a:rPr>
              <a:t>улучшить</a:t>
            </a:r>
            <a:r>
              <a:rPr sz="2700" b="1" spc="45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ситуацию</a:t>
            </a:r>
            <a:r>
              <a:rPr sz="2700" b="1" spc="5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в </a:t>
            </a:r>
            <a:r>
              <a:rPr sz="2700" b="1" spc="-735" dirty="0">
                <a:latin typeface="Arial"/>
                <a:cs typeface="Arial"/>
              </a:rPr>
              <a:t> </a:t>
            </a:r>
            <a:r>
              <a:rPr sz="2700" b="1" spc="-15" dirty="0">
                <a:latin typeface="Arial"/>
                <a:cs typeface="Arial"/>
              </a:rPr>
              <a:t>семье</a:t>
            </a:r>
            <a:endParaRPr sz="2700">
              <a:latin typeface="Arial"/>
              <a:cs typeface="Arial"/>
            </a:endParaRPr>
          </a:p>
          <a:p>
            <a:pPr marL="527685" marR="1815464" indent="-515620">
              <a:lnSpc>
                <a:spcPct val="80000"/>
              </a:lnSpc>
              <a:spcBef>
                <a:spcPts val="125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b="1" spc="-5" dirty="0">
                <a:latin typeface="Arial"/>
                <a:cs typeface="Arial"/>
              </a:rPr>
              <a:t>Не</a:t>
            </a:r>
            <a:r>
              <a:rPr sz="2700" b="1" spc="-20" dirty="0">
                <a:latin typeface="Arial"/>
                <a:cs typeface="Arial"/>
              </a:rPr>
              <a:t> </a:t>
            </a:r>
            <a:r>
              <a:rPr sz="2700" b="1" spc="-15" dirty="0">
                <a:latin typeface="Arial"/>
                <a:cs typeface="Arial"/>
              </a:rPr>
              <a:t>бойтесь</a:t>
            </a:r>
            <a:r>
              <a:rPr sz="2700" b="1" spc="30" dirty="0">
                <a:latin typeface="Arial"/>
                <a:cs typeface="Arial"/>
              </a:rPr>
              <a:t> </a:t>
            </a:r>
            <a:r>
              <a:rPr sz="2700" b="1" spc="-25" dirty="0">
                <a:latin typeface="Arial"/>
                <a:cs typeface="Arial"/>
              </a:rPr>
              <a:t>обсудить</a:t>
            </a:r>
            <a:r>
              <a:rPr sz="2700" b="1" spc="3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с</a:t>
            </a:r>
            <a:r>
              <a:rPr sz="2700" b="1" spc="-20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другими </a:t>
            </a:r>
            <a:r>
              <a:rPr sz="2700" b="1" spc="-735" dirty="0">
                <a:latin typeface="Arial"/>
                <a:cs typeface="Arial"/>
              </a:rPr>
              <a:t> </a:t>
            </a:r>
            <a:r>
              <a:rPr sz="2700" b="1" spc="-15" dirty="0">
                <a:latin typeface="Arial"/>
                <a:cs typeface="Arial"/>
              </a:rPr>
              <a:t>родителями</a:t>
            </a:r>
            <a:r>
              <a:rPr sz="2700" b="1" spc="4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план</a:t>
            </a:r>
            <a:r>
              <a:rPr sz="2700" b="1" spc="-25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действий</a:t>
            </a:r>
            <a:endParaRPr sz="2700">
              <a:latin typeface="Arial"/>
              <a:cs typeface="Arial"/>
            </a:endParaRPr>
          </a:p>
          <a:p>
            <a:pPr marL="527685" marR="58419" indent="-515620">
              <a:lnSpc>
                <a:spcPts val="2590"/>
              </a:lnSpc>
              <a:spcBef>
                <a:spcPts val="12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b="1" spc="-15" dirty="0">
                <a:latin typeface="Arial"/>
                <a:cs typeface="Arial"/>
              </a:rPr>
              <a:t>Попросите</a:t>
            </a:r>
            <a:r>
              <a:rPr sz="2700" b="1" spc="35" dirty="0">
                <a:latin typeface="Arial"/>
                <a:cs typeface="Arial"/>
              </a:rPr>
              <a:t> </a:t>
            </a:r>
            <a:r>
              <a:rPr sz="2700" b="1" spc="-15" dirty="0">
                <a:latin typeface="Arial"/>
                <a:cs typeface="Arial"/>
              </a:rPr>
              <a:t>учителей</a:t>
            </a:r>
            <a:r>
              <a:rPr sz="2700" b="1" spc="40" dirty="0">
                <a:latin typeface="Arial"/>
                <a:cs typeface="Arial"/>
              </a:rPr>
              <a:t> </a:t>
            </a:r>
            <a:r>
              <a:rPr sz="2700" b="1" spc="-30" dirty="0">
                <a:latin typeface="Arial"/>
                <a:cs typeface="Arial"/>
              </a:rPr>
              <a:t>помочь</a:t>
            </a:r>
            <a:r>
              <a:rPr sz="2700" b="1" spc="1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—</a:t>
            </a:r>
            <a:r>
              <a:rPr sz="2700" b="1" spc="-20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например, </a:t>
            </a:r>
            <a:r>
              <a:rPr sz="2700" b="1" spc="-735" dirty="0">
                <a:latin typeface="Arial"/>
                <a:cs typeface="Arial"/>
              </a:rPr>
              <a:t> </a:t>
            </a:r>
            <a:r>
              <a:rPr sz="2700" b="1" spc="-15" dirty="0">
                <a:latin typeface="Arial"/>
                <a:cs typeface="Arial"/>
              </a:rPr>
              <a:t>пригласить</a:t>
            </a:r>
            <a:r>
              <a:rPr sz="2700" b="1" spc="40" dirty="0">
                <a:latin typeface="Arial"/>
                <a:cs typeface="Arial"/>
              </a:rPr>
              <a:t> </a:t>
            </a:r>
            <a:r>
              <a:rPr sz="2700" b="1" spc="-15" dirty="0">
                <a:latin typeface="Arial"/>
                <a:cs typeface="Arial"/>
              </a:rPr>
              <a:t>специалистов</a:t>
            </a:r>
            <a:r>
              <a:rPr sz="2700" b="1" spc="45" dirty="0">
                <a:latin typeface="Arial"/>
                <a:cs typeface="Arial"/>
              </a:rPr>
              <a:t> </a:t>
            </a:r>
            <a:r>
              <a:rPr sz="2700" b="1" spc="-20" dirty="0">
                <a:latin typeface="Arial"/>
                <a:cs typeface="Arial"/>
              </a:rPr>
              <a:t>провести</a:t>
            </a:r>
            <a:endParaRPr sz="2700">
              <a:latin typeface="Arial"/>
              <a:cs typeface="Arial"/>
            </a:endParaRPr>
          </a:p>
          <a:p>
            <a:pPr marL="527685" marR="5080">
              <a:lnSpc>
                <a:spcPts val="2590"/>
              </a:lnSpc>
              <a:spcBef>
                <a:spcPts val="5"/>
              </a:spcBef>
            </a:pPr>
            <a:r>
              <a:rPr sz="2700" b="1" spc="-40" dirty="0">
                <a:latin typeface="Arial"/>
                <a:cs typeface="Arial"/>
              </a:rPr>
              <a:t>тренинг,</a:t>
            </a:r>
            <a:r>
              <a:rPr sz="2700" b="1" spc="20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медиалабораторный</a:t>
            </a:r>
            <a:r>
              <a:rPr sz="2700" b="1" spc="40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практикум</a:t>
            </a:r>
            <a:r>
              <a:rPr sz="2700" b="1" spc="3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с </a:t>
            </a:r>
            <a:r>
              <a:rPr sz="2700" b="1" spc="-735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обсуждением</a:t>
            </a:r>
            <a:r>
              <a:rPr sz="2700" b="1" dirty="0">
                <a:latin typeface="Arial"/>
                <a:cs typeface="Arial"/>
              </a:rPr>
              <a:t> </a:t>
            </a:r>
            <a:r>
              <a:rPr sz="2700" b="1" spc="-10" dirty="0">
                <a:latin typeface="Arial"/>
                <a:cs typeface="Arial"/>
              </a:rPr>
              <a:t>ситуаций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AutoNum type="arabicPeriod" startAt="4"/>
              <a:tabLst>
                <a:tab pos="527685" algn="l"/>
                <a:tab pos="528320" algn="l"/>
              </a:tabLst>
            </a:pPr>
            <a:r>
              <a:rPr sz="2700" b="1" spc="-5" dirty="0">
                <a:solidFill>
                  <a:srgbClr val="00AF50"/>
                </a:solidFill>
                <a:latin typeface="Arial"/>
                <a:cs typeface="Arial"/>
              </a:rPr>
              <a:t>Важнее</a:t>
            </a:r>
            <a:r>
              <a:rPr sz="27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700" b="1" spc="-30" dirty="0">
                <a:solidFill>
                  <a:srgbClr val="00AF50"/>
                </a:solidFill>
                <a:latin typeface="Arial"/>
                <a:cs typeface="Arial"/>
              </a:rPr>
              <a:t>всего</a:t>
            </a:r>
            <a:r>
              <a:rPr sz="270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700" b="1" spc="-30" dirty="0">
                <a:solidFill>
                  <a:srgbClr val="00AF50"/>
                </a:solidFill>
                <a:latin typeface="Arial"/>
                <a:cs typeface="Arial"/>
              </a:rPr>
              <a:t>альтернатива!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477012"/>
            <a:ext cx="1674876" cy="16748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238" y="431114"/>
            <a:ext cx="623252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b="0" spc="-55" dirty="0">
                <a:solidFill>
                  <a:srgbClr val="D1282D"/>
                </a:solidFill>
                <a:latin typeface="Arial Black"/>
                <a:cs typeface="Arial Black"/>
              </a:rPr>
              <a:t>ЗАДУМАЙТЕСЬ, </a:t>
            </a:r>
            <a:r>
              <a:rPr b="0" spc="-45" dirty="0">
                <a:solidFill>
                  <a:srgbClr val="D1282D"/>
                </a:solidFill>
                <a:latin typeface="Arial Black"/>
                <a:cs typeface="Arial Black"/>
              </a:rPr>
              <a:t>ЧАСТО </a:t>
            </a:r>
            <a:r>
              <a:rPr b="0" spc="-25" dirty="0">
                <a:solidFill>
                  <a:srgbClr val="D1282D"/>
                </a:solidFill>
                <a:latin typeface="Arial Black"/>
                <a:cs typeface="Arial Black"/>
              </a:rPr>
              <a:t>ЛИ </a:t>
            </a:r>
            <a:r>
              <a:rPr b="0" spc="-2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40" dirty="0">
                <a:solidFill>
                  <a:srgbClr val="D1282D"/>
                </a:solidFill>
                <a:latin typeface="Arial Black"/>
                <a:cs typeface="Arial Black"/>
              </a:rPr>
              <a:t>ВАШ</a:t>
            </a:r>
            <a:r>
              <a:rPr b="0" spc="-18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50" dirty="0">
                <a:solidFill>
                  <a:srgbClr val="D1282D"/>
                </a:solidFill>
                <a:latin typeface="Arial Black"/>
                <a:cs typeface="Arial Black"/>
              </a:rPr>
              <a:t>РЕБЕНОК</a:t>
            </a:r>
            <a:r>
              <a:rPr b="0" spc="-18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55" dirty="0">
                <a:solidFill>
                  <a:srgbClr val="D1282D"/>
                </a:solidFill>
                <a:latin typeface="Arial Black"/>
                <a:cs typeface="Arial Black"/>
              </a:rPr>
              <a:t>ПРОЯВЛЯЕТ </a:t>
            </a:r>
            <a:r>
              <a:rPr b="0" spc="-105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55" dirty="0">
                <a:solidFill>
                  <a:srgbClr val="D1282D"/>
                </a:solidFill>
                <a:latin typeface="Arial Black"/>
                <a:cs typeface="Arial Black"/>
              </a:rPr>
              <a:t>АГРЕССИЮ?</a:t>
            </a:r>
            <a:r>
              <a:rPr b="0" spc="-16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b="0" spc="-55" dirty="0">
                <a:solidFill>
                  <a:srgbClr val="D1282D"/>
                </a:solidFill>
                <a:latin typeface="Arial Black"/>
                <a:cs typeface="Arial Black"/>
              </a:rPr>
              <a:t>ПОЧЕМУ?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205227"/>
            <a:ext cx="8551164" cy="45704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088" y="413004"/>
            <a:ext cx="1676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25906"/>
            <a:ext cx="67595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0" spc="-60" dirty="0">
                <a:solidFill>
                  <a:srgbClr val="D1282D"/>
                </a:solidFill>
                <a:latin typeface="Arial Black"/>
                <a:cs typeface="Arial Black"/>
              </a:rPr>
              <a:t>ПОЛЕЗНЫЕ</a:t>
            </a:r>
            <a:r>
              <a:rPr sz="4000" b="0" spc="-11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b="0" spc="-55" dirty="0">
                <a:solidFill>
                  <a:srgbClr val="D1282D"/>
                </a:solidFill>
                <a:latin typeface="Arial Black"/>
                <a:cs typeface="Arial Black"/>
              </a:rPr>
              <a:t>КНИГИ</a:t>
            </a:r>
            <a:r>
              <a:rPr sz="4000" b="0" spc="-11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b="0" spc="-45" dirty="0">
                <a:solidFill>
                  <a:srgbClr val="D1282D"/>
                </a:solidFill>
                <a:latin typeface="Arial Black"/>
                <a:cs typeface="Arial Black"/>
              </a:rPr>
              <a:t>ДЛЯ </a:t>
            </a:r>
            <a:r>
              <a:rPr sz="4000" b="0" spc="-131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b="0" spc="-60" dirty="0">
                <a:solidFill>
                  <a:srgbClr val="D1282D"/>
                </a:solidFill>
                <a:latin typeface="Arial Black"/>
                <a:cs typeface="Arial Black"/>
              </a:rPr>
              <a:t>РОДИТЕЛЯ</a:t>
            </a:r>
            <a:endParaRPr sz="40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3069335"/>
            <a:ext cx="2214372" cy="333298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776727" y="1853183"/>
            <a:ext cx="6117590" cy="4875530"/>
            <a:chOff x="2776727" y="1853183"/>
            <a:chExt cx="6117590" cy="48755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6727" y="2028443"/>
              <a:ext cx="2337937" cy="34107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6967" y="3317747"/>
              <a:ext cx="2561843" cy="34107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6475" y="1853183"/>
              <a:ext cx="2037587" cy="37597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04800"/>
            <a:ext cx="59518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9745" marR="5080" indent="-1757680">
              <a:lnSpc>
                <a:spcPct val="100000"/>
              </a:lnSpc>
              <a:spcBef>
                <a:spcPts val="95"/>
              </a:spcBef>
            </a:pPr>
            <a:r>
              <a:rPr sz="4000" b="0" spc="-60" dirty="0">
                <a:solidFill>
                  <a:srgbClr val="D1282D"/>
                </a:solidFill>
                <a:latin typeface="Arial Black"/>
                <a:cs typeface="Arial Black"/>
              </a:rPr>
              <a:t>СМОТРИМ</a:t>
            </a:r>
            <a:r>
              <a:rPr sz="4000" b="0" spc="-9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b="0" spc="-60" dirty="0">
                <a:solidFill>
                  <a:srgbClr val="D1282D"/>
                </a:solidFill>
                <a:latin typeface="Arial Black"/>
                <a:cs typeface="Arial Black"/>
              </a:rPr>
              <a:t>ВМЕСТЕ</a:t>
            </a:r>
            <a:r>
              <a:rPr sz="4000" b="0" spc="-12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b="0" spc="-5" dirty="0">
                <a:solidFill>
                  <a:srgbClr val="D1282D"/>
                </a:solidFill>
                <a:latin typeface="Arial Black"/>
                <a:cs typeface="Arial Black"/>
              </a:rPr>
              <a:t>С </a:t>
            </a:r>
            <a:r>
              <a:rPr sz="4000" b="0" spc="-132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b="0" spc="-60" dirty="0">
                <a:solidFill>
                  <a:srgbClr val="D1282D"/>
                </a:solidFill>
                <a:latin typeface="Arial Black"/>
                <a:cs typeface="Arial Black"/>
              </a:rPr>
              <a:t>ДЕТЬМИ</a:t>
            </a:r>
            <a:endParaRPr sz="40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752600"/>
            <a:ext cx="7500620" cy="51546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581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Arial"/>
                <a:cs typeface="Arial"/>
              </a:rPr>
              <a:t>- </a:t>
            </a:r>
            <a:r>
              <a:rPr sz="2800" b="1" i="1" spc="-10" dirty="0">
                <a:latin typeface="Arial"/>
                <a:cs typeface="Arial"/>
              </a:rPr>
              <a:t>Художественный фильм </a:t>
            </a:r>
            <a:r>
              <a:rPr sz="2800" b="1" spc="-10" dirty="0">
                <a:latin typeface="Arial"/>
                <a:cs typeface="Arial"/>
              </a:rPr>
              <a:t>«ЧУЧЕЛО»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(1983)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Фильм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«КЛАСС»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(2007)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75"/>
              </a:spcBef>
              <a:buChar char="-"/>
              <a:tabLst>
                <a:tab pos="231140" algn="l"/>
              </a:tabLst>
            </a:pPr>
            <a:r>
              <a:rPr sz="2800" b="1" i="1" spc="-15" dirty="0">
                <a:latin typeface="Arial"/>
                <a:cs typeface="Arial"/>
              </a:rPr>
              <a:t>Художественный</a:t>
            </a:r>
            <a:r>
              <a:rPr sz="2800" b="1" i="1" spc="-5" dirty="0">
                <a:latin typeface="Arial"/>
                <a:cs typeface="Arial"/>
              </a:rPr>
              <a:t> </a:t>
            </a:r>
            <a:r>
              <a:rPr sz="2800" b="1" i="1" spc="-10" dirty="0">
                <a:latin typeface="Arial"/>
                <a:cs typeface="Arial"/>
              </a:rPr>
              <a:t>фильм</a:t>
            </a:r>
            <a:r>
              <a:rPr sz="2800" b="1" i="1" spc="20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«ВСЕ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УМРУТ,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А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Я </a:t>
            </a:r>
            <a:r>
              <a:rPr sz="2800" b="1" spc="-40" dirty="0">
                <a:latin typeface="Arial"/>
                <a:cs typeface="Arial"/>
              </a:rPr>
              <a:t>ОСТАНУСЬ»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(2008)</a:t>
            </a:r>
            <a:endParaRPr sz="2800" dirty="0">
              <a:latin typeface="Arial"/>
              <a:cs typeface="Arial"/>
            </a:endParaRPr>
          </a:p>
          <a:p>
            <a:pPr marL="12700" marR="27305">
              <a:lnSpc>
                <a:spcPct val="100000"/>
              </a:lnSpc>
              <a:spcBef>
                <a:spcPts val="1275"/>
              </a:spcBef>
              <a:buChar char="-"/>
              <a:tabLst>
                <a:tab pos="231140" algn="l"/>
              </a:tabLst>
            </a:pPr>
            <a:r>
              <a:rPr sz="2800" b="1" i="1" spc="-10" dirty="0">
                <a:latin typeface="Arial"/>
                <a:cs typeface="Arial"/>
              </a:rPr>
              <a:t>Художественный фильм </a:t>
            </a:r>
            <a:r>
              <a:rPr sz="2800" b="1" spc="-10" dirty="0">
                <a:latin typeface="Arial"/>
                <a:cs typeface="Arial"/>
              </a:rPr>
              <a:t>«РОЗЫГРЫШ»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(2008</a:t>
            </a:r>
            <a:r>
              <a:rPr sz="2800" b="1" spc="-5" dirty="0" smtClean="0">
                <a:latin typeface="Arial"/>
                <a:cs typeface="Arial"/>
              </a:rPr>
              <a:t>)</a:t>
            </a:r>
            <a:endParaRPr lang="ru-RU" sz="2800" b="1" spc="-5" dirty="0" smtClean="0">
              <a:latin typeface="Arial"/>
              <a:cs typeface="Arial"/>
            </a:endParaRPr>
          </a:p>
          <a:p>
            <a:pPr marL="12700" marR="27305">
              <a:lnSpc>
                <a:spcPct val="100000"/>
              </a:lnSpc>
              <a:spcBef>
                <a:spcPts val="1275"/>
              </a:spcBef>
              <a:buChar char="-"/>
              <a:tabLst>
                <a:tab pos="231140" algn="l"/>
              </a:tabLst>
            </a:pPr>
            <a:r>
              <a:rPr lang="ru-RU" sz="2800" b="1" spc="-5" dirty="0" smtClean="0">
                <a:latin typeface="Arial"/>
                <a:cs typeface="Arial"/>
              </a:rPr>
              <a:t>Художественный фильм «Мост в </a:t>
            </a:r>
            <a:r>
              <a:rPr lang="ru-RU" sz="2800" b="1" spc="-5" dirty="0" err="1" smtClean="0">
                <a:latin typeface="Arial"/>
                <a:cs typeface="Arial"/>
              </a:rPr>
              <a:t>Тирабитию</a:t>
            </a:r>
            <a:r>
              <a:rPr lang="ru-RU" sz="2800" b="1" spc="-5" dirty="0" smtClean="0">
                <a:latin typeface="Arial"/>
                <a:cs typeface="Arial"/>
              </a:rPr>
              <a:t>» США</a:t>
            </a:r>
            <a:endParaRPr lang="ru-RU" sz="2800" b="1" spc="-5" dirty="0" smtClean="0">
              <a:latin typeface="Arial"/>
              <a:cs typeface="Arial"/>
            </a:endParaRPr>
          </a:p>
          <a:p>
            <a:pPr marL="12700" marR="27305">
              <a:lnSpc>
                <a:spcPct val="100000"/>
              </a:lnSpc>
              <a:spcBef>
                <a:spcPts val="1275"/>
              </a:spcBef>
              <a:buChar char="-"/>
              <a:tabLst>
                <a:tab pos="231140" algn="l"/>
              </a:tabLst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1021080"/>
            <a:ext cx="8420100" cy="5269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3788664"/>
            <a:ext cx="8229600" cy="2449195"/>
          </a:xfrm>
          <a:custGeom>
            <a:avLst/>
            <a:gdLst/>
            <a:ahLst/>
            <a:cxnLst/>
            <a:rect l="l" t="t" r="r" b="b"/>
            <a:pathLst>
              <a:path w="8229600" h="2449195">
                <a:moveTo>
                  <a:pt x="8229600" y="0"/>
                </a:moveTo>
                <a:lnTo>
                  <a:pt x="0" y="0"/>
                </a:lnTo>
                <a:lnTo>
                  <a:pt x="0" y="2449068"/>
                </a:lnTo>
                <a:lnTo>
                  <a:pt x="8229600" y="2449068"/>
                </a:lnTo>
                <a:lnTo>
                  <a:pt x="822960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3028" y="3815333"/>
            <a:ext cx="7878445" cy="200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По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оценкам</a:t>
            </a:r>
            <a:r>
              <a:rPr sz="2400" b="1" spc="-5" dirty="0">
                <a:latin typeface="Arial"/>
                <a:cs typeface="Arial"/>
              </a:rPr>
              <a:t> европейских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исследователей,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роли 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жертвы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травли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 разные </a:t>
            </a:r>
            <a:r>
              <a:rPr sz="2400" b="1" spc="-10" dirty="0">
                <a:latin typeface="Arial"/>
                <a:cs typeface="Arial"/>
              </a:rPr>
              <a:t>периоды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школьной</a:t>
            </a:r>
            <a:r>
              <a:rPr sz="2400" b="1" spc="-5" dirty="0">
                <a:latin typeface="Arial"/>
                <a:cs typeface="Arial"/>
              </a:rPr>
              <a:t> жизни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побывали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50%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детей.</a:t>
            </a:r>
            <a:endParaRPr sz="2400">
              <a:latin typeface="Arial"/>
              <a:cs typeface="Arial"/>
            </a:endParaRPr>
          </a:p>
          <a:p>
            <a:pPr marL="358140" marR="347980" algn="ctr">
              <a:lnSpc>
                <a:spcPct val="100000"/>
              </a:lnSpc>
              <a:spcBef>
                <a:spcPts val="1175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10-15%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школьников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находятся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этой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ситуации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прямо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сейчас.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117347"/>
            <a:ext cx="4024883" cy="32735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477012"/>
            <a:ext cx="1674876" cy="16748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104" y="2997707"/>
            <a:ext cx="8229600" cy="3689985"/>
          </a:xfrm>
          <a:custGeom>
            <a:avLst/>
            <a:gdLst/>
            <a:ahLst/>
            <a:cxnLst/>
            <a:rect l="l" t="t" r="r" b="b"/>
            <a:pathLst>
              <a:path w="8229600" h="3689984">
                <a:moveTo>
                  <a:pt x="8229600" y="0"/>
                </a:moveTo>
                <a:lnTo>
                  <a:pt x="0" y="0"/>
                </a:lnTo>
                <a:lnTo>
                  <a:pt x="0" y="3689604"/>
                </a:lnTo>
                <a:lnTo>
                  <a:pt x="8229600" y="3689604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1705" y="3753357"/>
            <a:ext cx="7848600" cy="2592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0" marR="83439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С </a:t>
            </a:r>
            <a:r>
              <a:rPr sz="3600" b="1" spc="-25" dirty="0">
                <a:latin typeface="Arial"/>
                <a:cs typeface="Arial"/>
              </a:rPr>
              <a:t>буллингом </a:t>
            </a:r>
            <a:r>
              <a:rPr sz="3600" b="1" dirty="0">
                <a:latin typeface="Arial"/>
                <a:cs typeface="Arial"/>
              </a:rPr>
              <a:t>в </a:t>
            </a:r>
            <a:r>
              <a:rPr sz="3600" b="1" spc="-20" dirty="0">
                <a:latin typeface="Arial"/>
                <a:cs typeface="Arial"/>
              </a:rPr>
              <a:t>одинаковой </a:t>
            </a:r>
            <a:r>
              <a:rPr sz="3600" b="1" spc="-99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степени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20" dirty="0">
                <a:latin typeface="Arial"/>
                <a:cs typeface="Arial"/>
              </a:rPr>
              <a:t>сталкиваются</a:t>
            </a:r>
            <a:endParaRPr sz="3600">
              <a:latin typeface="Arial"/>
              <a:cs typeface="Arial"/>
            </a:endParaRPr>
          </a:p>
          <a:p>
            <a:pPr marL="12700" marR="5080" algn="ctr">
              <a:lnSpc>
                <a:spcPct val="133900"/>
              </a:lnSpc>
            </a:pPr>
            <a:r>
              <a:rPr sz="3600" b="1" spc="-5" dirty="0">
                <a:latin typeface="Arial"/>
                <a:cs typeface="Arial"/>
              </a:rPr>
              <a:t>как </a:t>
            </a:r>
            <a:r>
              <a:rPr sz="3600" b="1" spc="-50" dirty="0">
                <a:latin typeface="Arial"/>
                <a:cs typeface="Arial"/>
              </a:rPr>
              <a:t>мальчики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(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33% </a:t>
            </a:r>
            <a:r>
              <a:rPr sz="3600" b="1" spc="-15" dirty="0">
                <a:solidFill>
                  <a:srgbClr val="FF0000"/>
                </a:solidFill>
                <a:latin typeface="Arial"/>
                <a:cs typeface="Arial"/>
              </a:rPr>
              <a:t>респондентов</a:t>
            </a:r>
            <a:r>
              <a:rPr sz="3600" b="1" spc="-15" dirty="0">
                <a:latin typeface="Arial"/>
                <a:cs typeface="Arial"/>
              </a:rPr>
              <a:t>), </a:t>
            </a:r>
            <a:r>
              <a:rPr sz="3600" b="1" spc="-98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так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и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spc="-25" dirty="0">
                <a:latin typeface="Arial"/>
                <a:cs typeface="Arial"/>
              </a:rPr>
              <a:t>девочки</a:t>
            </a:r>
            <a:r>
              <a:rPr sz="3600" b="1" spc="-10" dirty="0">
                <a:latin typeface="Arial"/>
                <a:cs typeface="Arial"/>
              </a:rPr>
              <a:t> (</a:t>
            </a:r>
            <a:r>
              <a:rPr sz="3600" b="1" spc="-10" dirty="0">
                <a:solidFill>
                  <a:srgbClr val="FF0000"/>
                </a:solidFill>
                <a:latin typeface="Arial"/>
                <a:cs typeface="Arial"/>
              </a:rPr>
              <a:t>31% </a:t>
            </a:r>
            <a:r>
              <a:rPr sz="3600" b="1" spc="-15" dirty="0">
                <a:solidFill>
                  <a:srgbClr val="FF0000"/>
                </a:solidFill>
                <a:latin typeface="Arial"/>
                <a:cs typeface="Arial"/>
              </a:rPr>
              <a:t>респондентов</a:t>
            </a:r>
            <a:r>
              <a:rPr sz="3600" b="1" spc="-15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7868" y="32003"/>
            <a:ext cx="8351520" cy="3691254"/>
            <a:chOff x="467868" y="32003"/>
            <a:chExt cx="8351520" cy="369125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3964" y="32003"/>
              <a:ext cx="4535424" cy="36911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477012"/>
              <a:ext cx="1674876" cy="16748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3468623"/>
            <a:ext cx="8229600" cy="3107690"/>
          </a:xfrm>
          <a:custGeom>
            <a:avLst/>
            <a:gdLst/>
            <a:ahLst/>
            <a:cxnLst/>
            <a:rect l="l" t="t" r="r" b="b"/>
            <a:pathLst>
              <a:path w="8229600" h="3107690">
                <a:moveTo>
                  <a:pt x="8229600" y="0"/>
                </a:moveTo>
                <a:lnTo>
                  <a:pt x="0" y="0"/>
                </a:lnTo>
                <a:lnTo>
                  <a:pt x="0" y="3107436"/>
                </a:lnTo>
                <a:lnTo>
                  <a:pt x="8229600" y="3107436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8794" y="3493389"/>
            <a:ext cx="781050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По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данным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исследования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"Фонда Развития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Интернет"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48%</a:t>
            </a: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школьников</a:t>
            </a:r>
            <a:r>
              <a:rPr sz="2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рассказали,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что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могут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заступиться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за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жертву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буллинга</a:t>
            </a:r>
            <a:endParaRPr sz="2800">
              <a:latin typeface="Arial"/>
              <a:cs typeface="Arial"/>
            </a:endParaRPr>
          </a:p>
          <a:p>
            <a:pPr marL="344805" marR="335280" algn="ctr">
              <a:lnSpc>
                <a:spcPct val="100000"/>
              </a:lnSpc>
              <a:spcBef>
                <a:spcPts val="5"/>
              </a:spcBef>
            </a:pPr>
            <a:r>
              <a:rPr sz="2800" b="1" spc="-35" dirty="0">
                <a:latin typeface="Arial"/>
                <a:cs typeface="Arial"/>
              </a:rPr>
              <a:t>только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в </a:t>
            </a:r>
            <a:r>
              <a:rPr sz="2800" b="1" spc="-45" dirty="0">
                <a:latin typeface="Arial"/>
                <a:cs typeface="Arial"/>
              </a:rPr>
              <a:t>том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случае,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если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это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их </a:t>
            </a:r>
            <a:r>
              <a:rPr sz="2800" b="1" spc="-75" dirty="0">
                <a:latin typeface="Arial"/>
                <a:cs typeface="Arial"/>
              </a:rPr>
              <a:t>друг.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В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остальных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ситуациях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они предпочтут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молчать,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т.к.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испытывают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страх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перед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агрессором.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5255" y="0"/>
            <a:ext cx="4105655" cy="33390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477012"/>
            <a:ext cx="1674876" cy="16748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3425952"/>
            <a:ext cx="8229600" cy="3027045"/>
          </a:xfrm>
          <a:custGeom>
            <a:avLst/>
            <a:gdLst/>
            <a:ahLst/>
            <a:cxnLst/>
            <a:rect l="l" t="t" r="r" b="b"/>
            <a:pathLst>
              <a:path w="8229600" h="3027045">
                <a:moveTo>
                  <a:pt x="8229600" y="0"/>
                </a:moveTo>
                <a:lnTo>
                  <a:pt x="0" y="0"/>
                </a:lnTo>
                <a:lnTo>
                  <a:pt x="0" y="3026664"/>
                </a:lnTo>
                <a:lnTo>
                  <a:pt x="8229600" y="3026664"/>
                </a:lnTo>
                <a:lnTo>
                  <a:pt x="822960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3950" y="3446145"/>
            <a:ext cx="775017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Arial"/>
                <a:cs typeface="Arial"/>
              </a:rPr>
              <a:t>Суицидальные</a:t>
            </a:r>
            <a:r>
              <a:rPr sz="4000" b="1" spc="2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мысли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и </a:t>
            </a:r>
            <a:r>
              <a:rPr sz="4000" b="1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попытки,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35" dirty="0">
                <a:latin typeface="Arial"/>
                <a:cs typeface="Arial"/>
              </a:rPr>
              <a:t>которые</a:t>
            </a:r>
            <a:r>
              <a:rPr sz="4000" b="1" spc="-25" dirty="0">
                <a:latin typeface="Arial"/>
                <a:cs typeface="Arial"/>
              </a:rPr>
              <a:t> </a:t>
            </a:r>
            <a:r>
              <a:rPr sz="4000" b="1" spc="-45" dirty="0">
                <a:latin typeface="Arial"/>
                <a:cs typeface="Arial"/>
              </a:rPr>
              <a:t>отмечаются </a:t>
            </a:r>
            <a:r>
              <a:rPr sz="4000" b="1" spc="-109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у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жертв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15" dirty="0">
                <a:latin typeface="Arial"/>
                <a:cs typeface="Arial"/>
              </a:rPr>
              <a:t>травли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в 5</a:t>
            </a:r>
            <a:r>
              <a:rPr sz="4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10" dirty="0">
                <a:solidFill>
                  <a:srgbClr val="FF0000"/>
                </a:solidFill>
                <a:latin typeface="Arial"/>
                <a:cs typeface="Arial"/>
              </a:rPr>
              <a:t>раз</a:t>
            </a:r>
            <a:r>
              <a:rPr sz="4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чаще</a:t>
            </a:r>
            <a:r>
              <a:rPr sz="4000" b="1" spc="-5" dirty="0">
                <a:latin typeface="Arial"/>
                <a:cs typeface="Arial"/>
              </a:rPr>
              <a:t>,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b="1" spc="-25" dirty="0">
                <a:latin typeface="Arial"/>
                <a:cs typeface="Arial"/>
              </a:rPr>
              <a:t>чем</a:t>
            </a:r>
            <a:r>
              <a:rPr sz="4000" b="1" spc="-5" dirty="0">
                <a:latin typeface="Arial"/>
                <a:cs typeface="Arial"/>
              </a:rPr>
              <a:t> у</a:t>
            </a:r>
            <a:r>
              <a:rPr sz="4000" b="1" spc="-15" dirty="0">
                <a:latin typeface="Arial"/>
                <a:cs typeface="Arial"/>
              </a:rPr>
              <a:t> остальных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школьников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1664" y="38100"/>
            <a:ext cx="3881628" cy="31577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477012"/>
            <a:ext cx="1674876" cy="16748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291" y="22859"/>
            <a:ext cx="3883152" cy="315925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3429000"/>
            <a:ext cx="8229600" cy="3157855"/>
          </a:xfrm>
          <a:custGeom>
            <a:avLst/>
            <a:gdLst/>
            <a:ahLst/>
            <a:cxnLst/>
            <a:rect l="l" t="t" r="r" b="b"/>
            <a:pathLst>
              <a:path w="8229600" h="3157854">
                <a:moveTo>
                  <a:pt x="8229600" y="0"/>
                </a:moveTo>
                <a:lnTo>
                  <a:pt x="0" y="0"/>
                </a:lnTo>
                <a:lnTo>
                  <a:pt x="0" y="3157728"/>
                </a:lnTo>
                <a:lnTo>
                  <a:pt x="8229600" y="3157728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4112" y="3450717"/>
            <a:ext cx="713613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Память о </a:t>
            </a:r>
            <a:r>
              <a:rPr sz="3600" b="1" spc="-15" dirty="0">
                <a:latin typeface="Arial"/>
                <a:cs typeface="Arial"/>
              </a:rPr>
              <a:t>буллинге </a:t>
            </a:r>
            <a:r>
              <a:rPr sz="3600" b="1" spc="-25" dirty="0">
                <a:latin typeface="Arial"/>
                <a:cs typeface="Arial"/>
              </a:rPr>
              <a:t>остается </a:t>
            </a:r>
            <a:r>
              <a:rPr sz="3600" b="1" dirty="0">
                <a:solidFill>
                  <a:srgbClr val="00AF50"/>
                </a:solidFill>
                <a:latin typeface="Arial"/>
                <a:cs typeface="Arial"/>
              </a:rPr>
              <a:t>на </a:t>
            </a:r>
            <a:r>
              <a:rPr sz="3600" b="1" spc="-99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600" b="1" spc="-30" dirty="0">
                <a:solidFill>
                  <a:srgbClr val="00AF50"/>
                </a:solidFill>
                <a:latin typeface="Arial"/>
                <a:cs typeface="Arial"/>
              </a:rPr>
              <a:t>всю</a:t>
            </a:r>
            <a:r>
              <a:rPr sz="3600" b="1" spc="-5" dirty="0">
                <a:solidFill>
                  <a:srgbClr val="00AF50"/>
                </a:solidFill>
                <a:latin typeface="Arial"/>
                <a:cs typeface="Arial"/>
              </a:rPr>
              <a:t> жизнь</a:t>
            </a:r>
            <a:r>
              <a:rPr sz="3600" b="1" spc="-5" dirty="0">
                <a:latin typeface="Arial"/>
                <a:cs typeface="Arial"/>
              </a:rPr>
              <a:t>, </a:t>
            </a:r>
            <a:r>
              <a:rPr sz="3600" b="1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 для</a:t>
            </a:r>
            <a:r>
              <a:rPr sz="3600" b="1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многих </a:t>
            </a:r>
            <a:r>
              <a:rPr sz="3600" b="1" dirty="0">
                <a:latin typeface="Arial"/>
                <a:cs typeface="Arial"/>
              </a:rPr>
              <a:t>и</a:t>
            </a:r>
            <a:endParaRPr sz="3600" dirty="0">
              <a:latin typeface="Arial"/>
              <a:cs typeface="Arial"/>
            </a:endParaRPr>
          </a:p>
          <a:p>
            <a:pPr marL="64135" marR="56515" algn="ctr">
              <a:lnSpc>
                <a:spcPct val="100000"/>
              </a:lnSpc>
            </a:pPr>
            <a:r>
              <a:rPr sz="3600" b="1" spc="-25" dirty="0">
                <a:latin typeface="Arial"/>
                <a:cs typeface="Arial"/>
              </a:rPr>
              <a:t>обуславливает </a:t>
            </a:r>
            <a:r>
              <a:rPr sz="3600" b="1" spc="-10" dirty="0">
                <a:latin typeface="Arial"/>
                <a:cs typeface="Arial"/>
              </a:rPr>
              <a:t>отношения </a:t>
            </a:r>
            <a:r>
              <a:rPr sz="3600" b="1" dirty="0">
                <a:latin typeface="Arial"/>
                <a:cs typeface="Arial"/>
              </a:rPr>
              <a:t>в 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семье, </a:t>
            </a:r>
            <a:r>
              <a:rPr sz="3600" b="1" spc="-10" dirty="0" err="1">
                <a:latin typeface="Arial"/>
                <a:cs typeface="Arial"/>
              </a:rPr>
              <a:t>меняет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20" dirty="0" err="1" smtClean="0">
                <a:latin typeface="Arial"/>
                <a:cs typeface="Arial"/>
              </a:rPr>
              <a:t>мировозрение</a:t>
            </a:r>
            <a:r>
              <a:rPr sz="3600" b="1" spc="-20" dirty="0">
                <a:latin typeface="Arial"/>
                <a:cs typeface="Arial"/>
              </a:rPr>
              <a:t>, </a:t>
            </a:r>
            <a:r>
              <a:rPr sz="3600" b="1" spc="-990" dirty="0">
                <a:latin typeface="Arial"/>
                <a:cs typeface="Arial"/>
              </a:rPr>
              <a:t> </a:t>
            </a:r>
            <a:r>
              <a:rPr sz="3600" b="1" spc="-35" dirty="0">
                <a:latin typeface="Arial"/>
                <a:cs typeface="Arial"/>
              </a:rPr>
              <a:t>подход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к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жизни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477012"/>
            <a:ext cx="1674876" cy="16748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9707" y="645922"/>
            <a:ext cx="605726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4000" b="0" spc="-50" dirty="0">
                <a:solidFill>
                  <a:srgbClr val="D1282D"/>
                </a:solidFill>
                <a:latin typeface="Arial Black"/>
                <a:cs typeface="Arial Black"/>
              </a:rPr>
              <a:t>ЕСЛИ</a:t>
            </a:r>
            <a:r>
              <a:rPr sz="4000" b="0" spc="-12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b="0" spc="-5" dirty="0">
                <a:solidFill>
                  <a:srgbClr val="D1282D"/>
                </a:solidFill>
                <a:latin typeface="Arial Black"/>
                <a:cs typeface="Arial Black"/>
              </a:rPr>
              <a:t>В</a:t>
            </a:r>
            <a:r>
              <a:rPr sz="4000" b="0" spc="-13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b="0" spc="-55" dirty="0">
                <a:solidFill>
                  <a:srgbClr val="D1282D"/>
                </a:solidFill>
                <a:latin typeface="Arial Black"/>
                <a:cs typeface="Arial Black"/>
              </a:rPr>
              <a:t>ШКОЛЕ</a:t>
            </a:r>
            <a:r>
              <a:rPr sz="4000" b="0" spc="-114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b="0" spc="-55" dirty="0">
                <a:solidFill>
                  <a:srgbClr val="D1282D"/>
                </a:solidFill>
                <a:latin typeface="Arial Black"/>
                <a:cs typeface="Arial Black"/>
              </a:rPr>
              <a:t>ЕСТЬ </a:t>
            </a:r>
            <a:r>
              <a:rPr sz="4000" b="0" spc="-132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b="0" spc="-60" dirty="0">
                <a:solidFill>
                  <a:srgbClr val="D1282D"/>
                </a:solidFill>
                <a:latin typeface="Arial Black"/>
                <a:cs typeface="Arial Black"/>
              </a:rPr>
              <a:t>ТРАВЛЯ,</a:t>
            </a:r>
            <a:endParaRPr sz="4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4000" b="0" u="heavy" spc="-60" dirty="0">
                <a:solidFill>
                  <a:srgbClr val="D1282D"/>
                </a:solidFill>
                <a:uFill>
                  <a:solidFill>
                    <a:srgbClr val="D1282D"/>
                  </a:solidFill>
                </a:uFill>
                <a:latin typeface="Arial Black"/>
                <a:cs typeface="Arial Black"/>
              </a:rPr>
              <a:t>СТРАДАЮТ</a:t>
            </a:r>
            <a:r>
              <a:rPr sz="4000" b="0" u="heavy" spc="-120" dirty="0">
                <a:solidFill>
                  <a:srgbClr val="D1282D"/>
                </a:solidFill>
                <a:uFill>
                  <a:solidFill>
                    <a:srgbClr val="D1282D"/>
                  </a:solidFill>
                </a:uFill>
                <a:latin typeface="Arial Black"/>
                <a:cs typeface="Arial Black"/>
              </a:rPr>
              <a:t> </a:t>
            </a:r>
            <a:r>
              <a:rPr sz="4000" b="0" u="heavy" spc="-55" dirty="0">
                <a:solidFill>
                  <a:srgbClr val="D1282D"/>
                </a:solidFill>
                <a:uFill>
                  <a:solidFill>
                    <a:srgbClr val="D1282D"/>
                  </a:solidFill>
                </a:uFill>
                <a:latin typeface="Arial Black"/>
                <a:cs typeface="Arial Black"/>
              </a:rPr>
              <a:t>ВСЕ!!!!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958058"/>
            <a:ext cx="2035810" cy="267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бенок-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ж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а 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Весь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класс 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Учителя</a:t>
            </a:r>
            <a:endParaRPr sz="2000">
              <a:latin typeface="Arial"/>
              <a:cs typeface="Arial"/>
            </a:endParaRPr>
          </a:p>
          <a:p>
            <a:pPr marL="12700" marR="160020">
              <a:lnSpc>
                <a:spcPct val="145000"/>
              </a:lnSpc>
            </a:pP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Родители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(негативные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 пер</a:t>
            </a:r>
            <a:r>
              <a:rPr sz="2000" b="1" i="1" spc="-2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жи</a:t>
            </a:r>
            <a:r>
              <a:rPr sz="2000" b="1" i="1" spc="-2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ания!)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2616" y="3284220"/>
            <a:ext cx="4948145" cy="2748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477012"/>
            <a:ext cx="1674876" cy="16748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3797" y="230504"/>
            <a:ext cx="39223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95"/>
              </a:spcBef>
            </a:pPr>
            <a:r>
              <a:rPr sz="4000" b="0" spc="-65" dirty="0">
                <a:solidFill>
                  <a:srgbClr val="D1282D"/>
                </a:solidFill>
                <a:latin typeface="Arial Black"/>
                <a:cs typeface="Arial Black"/>
              </a:rPr>
              <a:t>В</a:t>
            </a:r>
            <a:r>
              <a:rPr sz="4000" b="0" spc="-70" dirty="0">
                <a:solidFill>
                  <a:srgbClr val="D1282D"/>
                </a:solidFill>
                <a:latin typeface="Arial Black"/>
                <a:cs typeface="Arial Black"/>
              </a:rPr>
              <a:t>О</a:t>
            </a:r>
            <a:r>
              <a:rPr sz="4000" b="0" spc="-65" dirty="0">
                <a:solidFill>
                  <a:srgbClr val="D1282D"/>
                </a:solidFill>
                <a:latin typeface="Arial Black"/>
                <a:cs typeface="Arial Black"/>
              </a:rPr>
              <a:t>З</a:t>
            </a:r>
            <a:r>
              <a:rPr sz="4000" b="0" spc="-70" dirty="0">
                <a:solidFill>
                  <a:srgbClr val="D1282D"/>
                </a:solidFill>
                <a:latin typeface="Arial Black"/>
                <a:cs typeface="Arial Black"/>
              </a:rPr>
              <a:t>МО</a:t>
            </a:r>
            <a:r>
              <a:rPr sz="4000" b="0" spc="-65" dirty="0">
                <a:solidFill>
                  <a:srgbClr val="D1282D"/>
                </a:solidFill>
                <a:latin typeface="Arial Black"/>
                <a:cs typeface="Arial Black"/>
              </a:rPr>
              <a:t>Ж</a:t>
            </a:r>
            <a:r>
              <a:rPr sz="4000" b="0" spc="-70" dirty="0">
                <a:solidFill>
                  <a:srgbClr val="D1282D"/>
                </a:solidFill>
                <a:latin typeface="Arial Black"/>
                <a:cs typeface="Arial Black"/>
              </a:rPr>
              <a:t>Н</a:t>
            </a:r>
            <a:r>
              <a:rPr sz="4000" b="0" spc="-60" dirty="0">
                <a:solidFill>
                  <a:srgbClr val="D1282D"/>
                </a:solidFill>
                <a:latin typeface="Arial Black"/>
                <a:cs typeface="Arial Black"/>
              </a:rPr>
              <a:t>Ы</a:t>
            </a:r>
            <a:r>
              <a:rPr sz="4000" b="0" spc="-5" dirty="0">
                <a:solidFill>
                  <a:srgbClr val="D1282D"/>
                </a:solidFill>
                <a:latin typeface="Arial Black"/>
                <a:cs typeface="Arial Black"/>
              </a:rPr>
              <a:t>Е  </a:t>
            </a:r>
            <a:r>
              <a:rPr sz="4000" b="0" spc="-60" dirty="0">
                <a:solidFill>
                  <a:srgbClr val="D1282D"/>
                </a:solidFill>
                <a:latin typeface="Arial Black"/>
                <a:cs typeface="Arial Black"/>
              </a:rPr>
              <a:t>ПРОБЛЕМЫ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2134361"/>
            <a:ext cx="7508875" cy="36252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buAutoNum type="arabicPeriod"/>
              <a:tabLst>
                <a:tab pos="407670" algn="l"/>
              </a:tabLst>
            </a:pPr>
            <a:r>
              <a:rPr sz="2800" b="1" spc="-25" dirty="0">
                <a:latin typeface="Arial"/>
                <a:cs typeface="Arial"/>
              </a:rPr>
              <a:t>Некоторые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одноклассники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знают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о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случаях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травли,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НО пассивно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наблюдают.</a:t>
            </a:r>
            <a:endParaRPr sz="2800">
              <a:latin typeface="Arial"/>
              <a:cs typeface="Arial"/>
            </a:endParaRPr>
          </a:p>
          <a:p>
            <a:pPr marL="12700" marR="1033780">
              <a:lnSpc>
                <a:spcPts val="3020"/>
              </a:lnSpc>
              <a:spcBef>
                <a:spcPts val="1280"/>
              </a:spcBef>
              <a:buAutoNum type="arabicPeriod"/>
              <a:tabLst>
                <a:tab pos="407670" algn="l"/>
              </a:tabLst>
            </a:pPr>
            <a:r>
              <a:rPr sz="2800" b="1" spc="-25" dirty="0">
                <a:latin typeface="Arial"/>
                <a:cs typeface="Arial"/>
              </a:rPr>
              <a:t>Родители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отказываются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помогать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ребенку-жертве</a:t>
            </a:r>
            <a:endParaRPr sz="2800">
              <a:latin typeface="Arial"/>
              <a:cs typeface="Arial"/>
            </a:endParaRPr>
          </a:p>
          <a:p>
            <a:pPr marL="12700" marR="8890">
              <a:lnSpc>
                <a:spcPts val="3030"/>
              </a:lnSpc>
              <a:spcBef>
                <a:spcPts val="1275"/>
              </a:spcBef>
              <a:buAutoNum type="arabicPeriod"/>
              <a:tabLst>
                <a:tab pos="408305" algn="l"/>
              </a:tabLst>
            </a:pPr>
            <a:r>
              <a:rPr sz="2800" b="1" spc="-25" dirty="0">
                <a:latin typeface="Arial"/>
                <a:cs typeface="Arial"/>
              </a:rPr>
              <a:t>Родители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буллеров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не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40" dirty="0">
                <a:latin typeface="Arial"/>
                <a:cs typeface="Arial"/>
              </a:rPr>
              <a:t>хотят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впутывать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себя</a:t>
            </a:r>
            <a:endParaRPr sz="2800">
              <a:latin typeface="Arial"/>
              <a:cs typeface="Arial"/>
            </a:endParaRPr>
          </a:p>
          <a:p>
            <a:pPr marL="12700" marR="1016000">
              <a:lnSpc>
                <a:spcPts val="3020"/>
              </a:lnSpc>
              <a:spcBef>
                <a:spcPts val="1270"/>
              </a:spcBef>
              <a:buAutoNum type="arabicPeriod"/>
              <a:tabLst>
                <a:tab pos="407670" algn="l"/>
              </a:tabLst>
            </a:pPr>
            <a:r>
              <a:rPr sz="2800" b="1" spc="-10" dirty="0">
                <a:latin typeface="Arial"/>
                <a:cs typeface="Arial"/>
              </a:rPr>
              <a:t>Педагоги</a:t>
            </a:r>
            <a:r>
              <a:rPr sz="2800" b="1" spc="-5" dirty="0">
                <a:latin typeface="Arial"/>
                <a:cs typeface="Arial"/>
              </a:rPr>
              <a:t> в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силу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загруженности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не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вникают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в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суть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проблемы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6240" y="260604"/>
            <a:ext cx="6783705" cy="6597650"/>
            <a:chOff x="396240" y="260604"/>
            <a:chExt cx="6783705" cy="65976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0368" y="1481328"/>
              <a:ext cx="5759196" cy="49088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2731" y="828408"/>
              <a:ext cx="5387086" cy="60295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" y="260604"/>
              <a:ext cx="1674876" cy="1676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709</Words>
  <Application>Microsoft Office PowerPoint</Application>
  <PresentationFormat>Экран (4:3)</PresentationFormat>
  <Paragraphs>90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В ШКОЛЕ ЕСТЬ  ТРАВЛЯ, СТРАДАЮТ ВСЕ!!!!</vt:lpstr>
      <vt:lpstr>ВОЗМОЖНЫЕ  ПРОБЛЕМЫ</vt:lpstr>
      <vt:lpstr>КАК НЕ НАДО  ДЕЙСТВОВАТЬ!!!!</vt:lpstr>
      <vt:lpstr>КАК НЕ НАДО  ДЕЙСТВОВАТЬ!!!!</vt:lpstr>
      <vt:lpstr>КАК НЕ НАДО  ДЕЙСТВОВАТЬ!!!!</vt:lpstr>
      <vt:lpstr>КАК НЕ НАДО  ДЕЙСТВОВАТЬ!!!!</vt:lpstr>
      <vt:lpstr>КАК НЕ НАДО  ДЕЙСТВОВАТЬ!!!!</vt:lpstr>
      <vt:lpstr>КАК НЕ НАДО  ДЕЙСТВОВАТЬ!!!!</vt:lpstr>
      <vt:lpstr>ПОДСКАЗКА  ДЛЯ РОДИТЕЛЕЙ КАК НУЖНО!!!!</vt:lpstr>
      <vt:lpstr>Презентация PowerPoint</vt:lpstr>
      <vt:lpstr>Что делать, если Ваш ребенок  БУЛЛЕР?</vt:lpstr>
      <vt:lpstr>ПРИЧИНЫ:</vt:lpstr>
      <vt:lpstr>ЧТО ДЕЛАТЬ, ЕСЛИ ВАШ  РЕБЕНОК БУЛЛЕР?</vt:lpstr>
      <vt:lpstr>ЧТО ДЕЛАТЬ, ЕСЛИ ВАШ  РЕБЕНОК БУЛЛЕР?</vt:lpstr>
      <vt:lpstr>ЗАДУМАЙТЕСЬ, ЧАСТО ЛИ  ВАШ РЕБЕНОК ПРОЯВЛЯЕТ  АГРЕССИЮ? ПОЧЕМУ?</vt:lpstr>
      <vt:lpstr>ПОЛЕЗНЫЕ КНИГИ ДЛЯ  РОДИТЕЛЯ</vt:lpstr>
      <vt:lpstr>СМОТРИМ ВМЕСТЕ С  ДЕТЬМИ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</cp:revision>
  <dcterms:created xsi:type="dcterms:W3CDTF">2024-02-20T22:11:13Z</dcterms:created>
  <dcterms:modified xsi:type="dcterms:W3CDTF">2024-02-21T10:13:09Z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2024-02-20T00:00:00Z</vt:filetime>
  </property>
</Properties>
</file>