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5" r:id="rId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53756-B0F1-494F-A7E5-EE385BB2F7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D6E80-43B5-4B7A-866F-13393BB310F6}">
      <dgm:prSet custT="1"/>
      <dgm:spPr/>
      <dgm:t>
        <a:bodyPr/>
        <a:lstStyle/>
        <a:p>
          <a:pPr algn="l"/>
          <a:r>
            <a:rPr lang="ru-RU" sz="2000" dirty="0"/>
            <a:t>   Кремль </a:t>
          </a:r>
          <a:r>
            <a:rPr lang="ru-RU" sz="2000" dirty="0" smtClean="0"/>
            <a:t>построен </a:t>
          </a:r>
          <a:r>
            <a:rPr lang="ru-RU" sz="2000" dirty="0"/>
            <a:t>в форме прямоугольника</a:t>
          </a:r>
        </a:p>
      </dgm:t>
    </dgm:pt>
    <dgm:pt modelId="{C769CF9A-E0A8-4C64-92C2-6CB7645720D8}" type="parTrans" cxnId="{4187391F-32E2-4075-A581-13D71D73AB22}">
      <dgm:prSet/>
      <dgm:spPr/>
      <dgm:t>
        <a:bodyPr/>
        <a:lstStyle/>
        <a:p>
          <a:endParaRPr lang="en-US"/>
        </a:p>
      </dgm:t>
    </dgm:pt>
    <dgm:pt modelId="{A9E53D94-932C-47A5-86DF-4D88431DA65E}" type="sibTrans" cxnId="{4187391F-32E2-4075-A581-13D71D73AB22}">
      <dgm:prSet/>
      <dgm:spPr/>
      <dgm:t>
        <a:bodyPr/>
        <a:lstStyle/>
        <a:p>
          <a:endParaRPr lang="en-US"/>
        </a:p>
      </dgm:t>
    </dgm:pt>
    <dgm:pt modelId="{9C144501-8019-4503-B4EB-5D8A42770E3D}">
      <dgm:prSet custT="1"/>
      <dgm:spPr/>
      <dgm:t>
        <a:bodyPr/>
        <a:lstStyle/>
        <a:p>
          <a:r>
            <a:rPr lang="ru-RU" sz="2000" dirty="0"/>
            <a:t>   </a:t>
          </a:r>
          <a:r>
            <a:rPr lang="ru-RU" sz="2000" dirty="0" smtClean="0"/>
            <a:t>Периметр стен </a:t>
          </a:r>
          <a:r>
            <a:rPr lang="ru-RU" sz="2000" dirty="0" smtClean="0">
              <a:solidFill>
                <a:schemeClr val="bg1"/>
              </a:solidFill>
            </a:rPr>
            <a:t>1 </a:t>
          </a:r>
          <a:r>
            <a:rPr lang="ru-RU" sz="2000" dirty="0">
              <a:solidFill>
                <a:schemeClr val="bg1"/>
              </a:solidFill>
            </a:rPr>
            <a:t>км</a:t>
          </a:r>
          <a:endParaRPr lang="en-US" sz="2000" dirty="0">
            <a:solidFill>
              <a:schemeClr val="bg1"/>
            </a:solidFill>
          </a:endParaRPr>
        </a:p>
      </dgm:t>
    </dgm:pt>
    <dgm:pt modelId="{FD021FD7-07D4-476A-BAAE-B38C5F19BAD7}" type="parTrans" cxnId="{ACC4B3C6-C44A-41BB-B01C-2F9FA2DB0104}">
      <dgm:prSet/>
      <dgm:spPr/>
      <dgm:t>
        <a:bodyPr/>
        <a:lstStyle/>
        <a:p>
          <a:endParaRPr lang="en-US"/>
        </a:p>
      </dgm:t>
    </dgm:pt>
    <dgm:pt modelId="{BA4AE1A8-DCD3-4BEB-9A2E-C3587B29A588}" type="sibTrans" cxnId="{ACC4B3C6-C44A-41BB-B01C-2F9FA2DB0104}">
      <dgm:prSet/>
      <dgm:spPr/>
      <dgm:t>
        <a:bodyPr/>
        <a:lstStyle/>
        <a:p>
          <a:endParaRPr lang="en-US"/>
        </a:p>
      </dgm:t>
    </dgm:pt>
    <dgm:pt modelId="{8156AB6A-F610-470B-92F0-049F8768F109}">
      <dgm:prSet custT="1"/>
      <dgm:spPr/>
      <dgm:t>
        <a:bodyPr/>
        <a:lstStyle/>
        <a:p>
          <a:r>
            <a:rPr lang="ru-RU" sz="2000" dirty="0"/>
            <a:t>   </a:t>
          </a:r>
          <a:r>
            <a:rPr lang="ru-RU" sz="2000" dirty="0" smtClean="0"/>
            <a:t>Высота стен </a:t>
          </a:r>
          <a:r>
            <a:rPr lang="ru-RU" sz="2000" dirty="0" smtClean="0">
              <a:solidFill>
                <a:schemeClr val="bg1"/>
              </a:solidFill>
            </a:rPr>
            <a:t>11 </a:t>
          </a:r>
          <a:r>
            <a:rPr lang="ru-RU" sz="2000" dirty="0">
              <a:solidFill>
                <a:schemeClr val="bg1"/>
              </a:solidFill>
            </a:rPr>
            <a:t>м</a:t>
          </a:r>
          <a:endParaRPr lang="en-US" sz="2000" dirty="0">
            <a:solidFill>
              <a:schemeClr val="bg1"/>
            </a:solidFill>
          </a:endParaRPr>
        </a:p>
      </dgm:t>
    </dgm:pt>
    <dgm:pt modelId="{6D5B942D-2BD1-4675-9287-0CBCEFDAF8F3}" type="parTrans" cxnId="{1E1785EE-200A-4302-BB4D-22C81845543F}">
      <dgm:prSet/>
      <dgm:spPr/>
      <dgm:t>
        <a:bodyPr/>
        <a:lstStyle/>
        <a:p>
          <a:endParaRPr lang="en-US"/>
        </a:p>
      </dgm:t>
    </dgm:pt>
    <dgm:pt modelId="{F5A1A327-6829-4ACF-A4A8-B3DA83837F2B}" type="sibTrans" cxnId="{1E1785EE-200A-4302-BB4D-22C81845543F}">
      <dgm:prSet/>
      <dgm:spPr/>
      <dgm:t>
        <a:bodyPr/>
        <a:lstStyle/>
        <a:p>
          <a:endParaRPr lang="en-US"/>
        </a:p>
      </dgm:t>
    </dgm:pt>
    <dgm:pt modelId="{673CF2EC-5E26-445E-A7EE-58B28F7FC142}">
      <dgm:prSet custT="1"/>
      <dgm:spPr/>
      <dgm:t>
        <a:bodyPr/>
        <a:lstStyle/>
        <a:p>
          <a:r>
            <a:rPr lang="ru-RU" sz="1800" dirty="0"/>
            <a:t>   </a:t>
          </a:r>
          <a:r>
            <a:rPr lang="ru-RU" sz="2000" dirty="0"/>
            <a:t>Стены </a:t>
          </a:r>
          <a:r>
            <a:rPr lang="ru-RU" sz="2000" dirty="0" smtClean="0"/>
            <a:t>по </a:t>
          </a:r>
          <a:r>
            <a:rPr lang="ru-RU" sz="2000" dirty="0"/>
            <a:t>углам соединены </a:t>
          </a:r>
          <a:r>
            <a:rPr lang="ru-RU" sz="2000" dirty="0">
              <a:solidFill>
                <a:schemeClr val="bg1"/>
              </a:solidFill>
            </a:rPr>
            <a:t>глухими круглыми башнями.</a:t>
          </a:r>
          <a:endParaRPr lang="en-US" sz="1800" dirty="0">
            <a:solidFill>
              <a:schemeClr val="bg1"/>
            </a:solidFill>
          </a:endParaRPr>
        </a:p>
      </dgm:t>
    </dgm:pt>
    <dgm:pt modelId="{745E008A-12FA-4FB1-976E-767AE8EC8F45}" type="parTrans" cxnId="{2C17F556-4026-4E09-B192-A10758AC784A}">
      <dgm:prSet/>
      <dgm:spPr/>
      <dgm:t>
        <a:bodyPr/>
        <a:lstStyle/>
        <a:p>
          <a:endParaRPr lang="en-US"/>
        </a:p>
      </dgm:t>
    </dgm:pt>
    <dgm:pt modelId="{84C03B13-6E5D-44E2-AC45-19D129228C62}" type="sibTrans" cxnId="{2C17F556-4026-4E09-B192-A10758AC784A}">
      <dgm:prSet/>
      <dgm:spPr/>
      <dgm:t>
        <a:bodyPr/>
        <a:lstStyle/>
        <a:p>
          <a:endParaRPr lang="en-US"/>
        </a:p>
      </dgm:t>
    </dgm:pt>
    <dgm:pt modelId="{0BFCBCC9-0172-448B-85F3-3AA06DF9265F}">
      <dgm:prSet custT="1"/>
      <dgm:spPr/>
      <dgm:t>
        <a:bodyPr/>
        <a:lstStyle/>
        <a:p>
          <a:r>
            <a:rPr lang="ru-RU" sz="1700" dirty="0"/>
            <a:t>  </a:t>
          </a:r>
          <a:r>
            <a:rPr lang="ru-RU" sz="1700" dirty="0" smtClean="0"/>
            <a:t>По центру стен  </a:t>
          </a:r>
          <a:r>
            <a:rPr lang="ru-RU" sz="2000" dirty="0" smtClean="0"/>
            <a:t>4 проездные башни</a:t>
          </a:r>
          <a:endParaRPr lang="en-US" sz="1700" dirty="0"/>
        </a:p>
      </dgm:t>
    </dgm:pt>
    <dgm:pt modelId="{888085FC-C6EF-4AC5-A502-3C5B0C957C0B}" type="parTrans" cxnId="{F8A53F75-C6E6-4094-8170-82FF963799D9}">
      <dgm:prSet/>
      <dgm:spPr/>
      <dgm:t>
        <a:bodyPr/>
        <a:lstStyle/>
        <a:p>
          <a:endParaRPr lang="en-US"/>
        </a:p>
      </dgm:t>
    </dgm:pt>
    <dgm:pt modelId="{E1222F3E-3432-4DE5-8C2B-3E93F934A266}" type="sibTrans" cxnId="{F8A53F75-C6E6-4094-8170-82FF963799D9}">
      <dgm:prSet/>
      <dgm:spPr/>
      <dgm:t>
        <a:bodyPr/>
        <a:lstStyle/>
        <a:p>
          <a:endParaRPr lang="en-US"/>
        </a:p>
      </dgm:t>
    </dgm:pt>
    <dgm:pt modelId="{433245BC-CB15-422F-8586-309051C4EA8D}">
      <dgm:prSet custT="1"/>
      <dgm:spPr/>
      <dgm:t>
        <a:bodyPr/>
        <a:lstStyle/>
        <a:p>
          <a:r>
            <a:rPr lang="ru-RU" sz="2800" dirty="0" smtClean="0"/>
            <a:t>Одна </a:t>
          </a:r>
          <a:r>
            <a:rPr lang="ru-RU" sz="2000" dirty="0" smtClean="0"/>
            <a:t>башня в </a:t>
          </a:r>
          <a:r>
            <a:rPr lang="ru-RU" sz="2000" dirty="0"/>
            <a:t>середине </a:t>
          </a:r>
          <a:r>
            <a:rPr lang="ru-RU" sz="2000" dirty="0" smtClean="0"/>
            <a:t>глухая  прямоугольная - «На </a:t>
          </a:r>
          <a:r>
            <a:rPr lang="ru-RU" sz="2000" dirty="0"/>
            <a:t>погребу», </a:t>
          </a:r>
          <a:r>
            <a:rPr lang="ru-RU" sz="2000" dirty="0" smtClean="0"/>
            <a:t>под </a:t>
          </a:r>
          <a:r>
            <a:rPr lang="ru-RU" sz="2000" dirty="0"/>
            <a:t>ней хранили припасы и оружие.</a:t>
          </a:r>
          <a:endParaRPr lang="en-US" sz="2800" dirty="0"/>
        </a:p>
      </dgm:t>
    </dgm:pt>
    <dgm:pt modelId="{B6377711-A3D3-47BB-A313-48F9B1A29E31}" type="parTrans" cxnId="{B30C6BB7-63B3-4FD2-AC1B-F10798B610B1}">
      <dgm:prSet/>
      <dgm:spPr/>
      <dgm:t>
        <a:bodyPr/>
        <a:lstStyle/>
        <a:p>
          <a:endParaRPr lang="en-US"/>
        </a:p>
      </dgm:t>
    </dgm:pt>
    <dgm:pt modelId="{C789991A-6927-4ABC-8416-DEB1A761FE30}" type="sibTrans" cxnId="{B30C6BB7-63B3-4FD2-AC1B-F10798B610B1}">
      <dgm:prSet/>
      <dgm:spPr/>
      <dgm:t>
        <a:bodyPr/>
        <a:lstStyle/>
        <a:p>
          <a:endParaRPr lang="en-US"/>
        </a:p>
      </dgm:t>
    </dgm:pt>
    <dgm:pt modelId="{33F708F6-1322-48A3-A402-112E29CEA013}" type="pres">
      <dgm:prSet presAssocID="{4FA53756-B0F1-494F-A7E5-EE385BB2F7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21D75C-1145-4260-8124-7EF376D2E61C}" type="pres">
      <dgm:prSet presAssocID="{4FA53756-B0F1-494F-A7E5-EE385BB2F7DB}" presName="Name1" presStyleCnt="0"/>
      <dgm:spPr/>
    </dgm:pt>
    <dgm:pt modelId="{C7078824-BFD6-45B4-876D-50194691BCCD}" type="pres">
      <dgm:prSet presAssocID="{4FA53756-B0F1-494F-A7E5-EE385BB2F7DB}" presName="cycle" presStyleCnt="0"/>
      <dgm:spPr/>
    </dgm:pt>
    <dgm:pt modelId="{31B5FBB2-CE48-45CA-B1C2-6FF7793970E8}" type="pres">
      <dgm:prSet presAssocID="{4FA53756-B0F1-494F-A7E5-EE385BB2F7DB}" presName="srcNode" presStyleLbl="node1" presStyleIdx="0" presStyleCnt="6"/>
      <dgm:spPr/>
    </dgm:pt>
    <dgm:pt modelId="{BFFFFF2E-449C-46C5-BCE3-FABA6E827F19}" type="pres">
      <dgm:prSet presAssocID="{4FA53756-B0F1-494F-A7E5-EE385BB2F7DB}" presName="conn" presStyleLbl="parChTrans1D2" presStyleIdx="0" presStyleCnt="1"/>
      <dgm:spPr/>
      <dgm:t>
        <a:bodyPr/>
        <a:lstStyle/>
        <a:p>
          <a:endParaRPr lang="ru-RU"/>
        </a:p>
      </dgm:t>
    </dgm:pt>
    <dgm:pt modelId="{721FDB61-7B26-474C-BD04-433540D9FC53}" type="pres">
      <dgm:prSet presAssocID="{4FA53756-B0F1-494F-A7E5-EE385BB2F7DB}" presName="extraNode" presStyleLbl="node1" presStyleIdx="0" presStyleCnt="6"/>
      <dgm:spPr/>
    </dgm:pt>
    <dgm:pt modelId="{99D3BA7C-7B5F-452A-B732-D81F67B3A98D}" type="pres">
      <dgm:prSet presAssocID="{4FA53756-B0F1-494F-A7E5-EE385BB2F7DB}" presName="dstNode" presStyleLbl="node1" presStyleIdx="0" presStyleCnt="6"/>
      <dgm:spPr/>
    </dgm:pt>
    <dgm:pt modelId="{EA4A645D-2BF3-446B-9C4A-FDC78EF39835}" type="pres">
      <dgm:prSet presAssocID="{9EBD6E80-43B5-4B7A-866F-13393BB310F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14951-0A27-4306-9059-40DFDD0CADD9}" type="pres">
      <dgm:prSet presAssocID="{9EBD6E80-43B5-4B7A-866F-13393BB310F6}" presName="accent_1" presStyleCnt="0"/>
      <dgm:spPr/>
    </dgm:pt>
    <dgm:pt modelId="{E4001248-2D30-4E09-A0FE-48DE33EE0B13}" type="pres">
      <dgm:prSet presAssocID="{9EBD6E80-43B5-4B7A-866F-13393BB310F6}" presName="accentRepeatNode" presStyleLbl="solidFgAcc1" presStyleIdx="0" presStyleCnt="6"/>
      <dgm:spPr/>
    </dgm:pt>
    <dgm:pt modelId="{773C6417-2A71-4C33-A521-EC3D320B3ADA}" type="pres">
      <dgm:prSet presAssocID="{9C144501-8019-4503-B4EB-5D8A42770E3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85CD3-D628-4B71-85CD-0D09CEB3E944}" type="pres">
      <dgm:prSet presAssocID="{9C144501-8019-4503-B4EB-5D8A42770E3D}" presName="accent_2" presStyleCnt="0"/>
      <dgm:spPr/>
    </dgm:pt>
    <dgm:pt modelId="{B769AA4C-D773-4A66-80AC-3C414F753CEE}" type="pres">
      <dgm:prSet presAssocID="{9C144501-8019-4503-B4EB-5D8A42770E3D}" presName="accentRepeatNode" presStyleLbl="solidFgAcc1" presStyleIdx="1" presStyleCnt="6"/>
      <dgm:spPr/>
    </dgm:pt>
    <dgm:pt modelId="{ADF203D1-1D00-4013-878F-D4E25D163586}" type="pres">
      <dgm:prSet presAssocID="{8156AB6A-F610-470B-92F0-049F8768F10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4733D-B303-4A45-8EC7-7FEF07E43C40}" type="pres">
      <dgm:prSet presAssocID="{8156AB6A-F610-470B-92F0-049F8768F109}" presName="accent_3" presStyleCnt="0"/>
      <dgm:spPr/>
    </dgm:pt>
    <dgm:pt modelId="{AF4590FE-C26E-429B-BE07-016D3511BE26}" type="pres">
      <dgm:prSet presAssocID="{8156AB6A-F610-470B-92F0-049F8768F109}" presName="accentRepeatNode" presStyleLbl="solidFgAcc1" presStyleIdx="2" presStyleCnt="6"/>
      <dgm:spPr/>
    </dgm:pt>
    <dgm:pt modelId="{3F852D15-E349-421A-AE7D-D933DA511624}" type="pres">
      <dgm:prSet presAssocID="{673CF2EC-5E26-445E-A7EE-58B28F7FC14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41516-E37F-46FA-B883-ED101875DB2F}" type="pres">
      <dgm:prSet presAssocID="{673CF2EC-5E26-445E-A7EE-58B28F7FC142}" presName="accent_4" presStyleCnt="0"/>
      <dgm:spPr/>
    </dgm:pt>
    <dgm:pt modelId="{A4091B36-445C-4B35-BC63-801F0A97D63A}" type="pres">
      <dgm:prSet presAssocID="{673CF2EC-5E26-445E-A7EE-58B28F7FC142}" presName="accentRepeatNode" presStyleLbl="solidFgAcc1" presStyleIdx="3" presStyleCnt="6"/>
      <dgm:spPr/>
    </dgm:pt>
    <dgm:pt modelId="{E4874F0C-DA17-41FF-86D7-DF7B5878DA9A}" type="pres">
      <dgm:prSet presAssocID="{0BFCBCC9-0172-448B-85F3-3AA06DF9265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BB98C-CCF9-46CC-BB66-589E727B4C0C}" type="pres">
      <dgm:prSet presAssocID="{0BFCBCC9-0172-448B-85F3-3AA06DF9265F}" presName="accent_5" presStyleCnt="0"/>
      <dgm:spPr/>
    </dgm:pt>
    <dgm:pt modelId="{1F4FCFE7-4C45-4BB4-92FD-D7447E575A3A}" type="pres">
      <dgm:prSet presAssocID="{0BFCBCC9-0172-448B-85F3-3AA06DF9265F}" presName="accentRepeatNode" presStyleLbl="solidFgAcc1" presStyleIdx="4" presStyleCnt="6"/>
      <dgm:spPr/>
    </dgm:pt>
    <dgm:pt modelId="{9A616D74-5FF4-4F45-B00C-10C98D32A226}" type="pres">
      <dgm:prSet presAssocID="{433245BC-CB15-422F-8586-309051C4EA8D}" presName="text_6" presStyleLbl="node1" presStyleIdx="5" presStyleCnt="6" custScaleY="157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9AC8A-6E00-4653-94B7-5B1BA46AAC99}" type="pres">
      <dgm:prSet presAssocID="{433245BC-CB15-422F-8586-309051C4EA8D}" presName="accent_6" presStyleCnt="0"/>
      <dgm:spPr/>
    </dgm:pt>
    <dgm:pt modelId="{FD5F428F-22DD-4F66-AB6B-32A11A95B517}" type="pres">
      <dgm:prSet presAssocID="{433245BC-CB15-422F-8586-309051C4EA8D}" presName="accentRepeatNode" presStyleLbl="solidFgAcc1" presStyleIdx="5" presStyleCnt="6" custScaleY="124970"/>
      <dgm:spPr/>
    </dgm:pt>
  </dgm:ptLst>
  <dgm:cxnLst>
    <dgm:cxn modelId="{1E1785EE-200A-4302-BB4D-22C81845543F}" srcId="{4FA53756-B0F1-494F-A7E5-EE385BB2F7DB}" destId="{8156AB6A-F610-470B-92F0-049F8768F109}" srcOrd="2" destOrd="0" parTransId="{6D5B942D-2BD1-4675-9287-0CBCEFDAF8F3}" sibTransId="{F5A1A327-6829-4ACF-A4A8-B3DA83837F2B}"/>
    <dgm:cxn modelId="{58DBE829-5045-4E1E-9484-806C0FCBBB5B}" type="presOf" srcId="{8156AB6A-F610-470B-92F0-049F8768F109}" destId="{ADF203D1-1D00-4013-878F-D4E25D163586}" srcOrd="0" destOrd="0" presId="urn:microsoft.com/office/officeart/2008/layout/VerticalCurvedList"/>
    <dgm:cxn modelId="{BBAF98FF-FB97-48D6-B64A-7885D07CAB90}" type="presOf" srcId="{9C144501-8019-4503-B4EB-5D8A42770E3D}" destId="{773C6417-2A71-4C33-A521-EC3D320B3ADA}" srcOrd="0" destOrd="0" presId="urn:microsoft.com/office/officeart/2008/layout/VerticalCurvedList"/>
    <dgm:cxn modelId="{2C17F556-4026-4E09-B192-A10758AC784A}" srcId="{4FA53756-B0F1-494F-A7E5-EE385BB2F7DB}" destId="{673CF2EC-5E26-445E-A7EE-58B28F7FC142}" srcOrd="3" destOrd="0" parTransId="{745E008A-12FA-4FB1-976E-767AE8EC8F45}" sibTransId="{84C03B13-6E5D-44E2-AC45-19D129228C62}"/>
    <dgm:cxn modelId="{21287AF7-49D5-4CC5-800C-0C0E03884694}" type="presOf" srcId="{433245BC-CB15-422F-8586-309051C4EA8D}" destId="{9A616D74-5FF4-4F45-B00C-10C98D32A226}" srcOrd="0" destOrd="0" presId="urn:microsoft.com/office/officeart/2008/layout/VerticalCurvedList"/>
    <dgm:cxn modelId="{4187391F-32E2-4075-A581-13D71D73AB22}" srcId="{4FA53756-B0F1-494F-A7E5-EE385BB2F7DB}" destId="{9EBD6E80-43B5-4B7A-866F-13393BB310F6}" srcOrd="0" destOrd="0" parTransId="{C769CF9A-E0A8-4C64-92C2-6CB7645720D8}" sibTransId="{A9E53D94-932C-47A5-86DF-4D88431DA65E}"/>
    <dgm:cxn modelId="{2B1B2385-2E4A-4549-B42D-1B6156C583D4}" type="presOf" srcId="{0BFCBCC9-0172-448B-85F3-3AA06DF9265F}" destId="{E4874F0C-DA17-41FF-86D7-DF7B5878DA9A}" srcOrd="0" destOrd="0" presId="urn:microsoft.com/office/officeart/2008/layout/VerticalCurvedList"/>
    <dgm:cxn modelId="{EE9F7E29-E4AA-45BD-970B-FE14E3AC57BE}" type="presOf" srcId="{9EBD6E80-43B5-4B7A-866F-13393BB310F6}" destId="{EA4A645D-2BF3-446B-9C4A-FDC78EF39835}" srcOrd="0" destOrd="0" presId="urn:microsoft.com/office/officeart/2008/layout/VerticalCurvedList"/>
    <dgm:cxn modelId="{F8A53F75-C6E6-4094-8170-82FF963799D9}" srcId="{4FA53756-B0F1-494F-A7E5-EE385BB2F7DB}" destId="{0BFCBCC9-0172-448B-85F3-3AA06DF9265F}" srcOrd="4" destOrd="0" parTransId="{888085FC-C6EF-4AC5-A502-3C5B0C957C0B}" sibTransId="{E1222F3E-3432-4DE5-8C2B-3E93F934A266}"/>
    <dgm:cxn modelId="{73A4B2AC-0338-4CE4-98B6-43FD8662D72E}" type="presOf" srcId="{4FA53756-B0F1-494F-A7E5-EE385BB2F7DB}" destId="{33F708F6-1322-48A3-A402-112E29CEA013}" srcOrd="0" destOrd="0" presId="urn:microsoft.com/office/officeart/2008/layout/VerticalCurvedList"/>
    <dgm:cxn modelId="{CE3F8F1E-A308-4F29-BEB5-8644B88C01CF}" type="presOf" srcId="{673CF2EC-5E26-445E-A7EE-58B28F7FC142}" destId="{3F852D15-E349-421A-AE7D-D933DA511624}" srcOrd="0" destOrd="0" presId="urn:microsoft.com/office/officeart/2008/layout/VerticalCurvedList"/>
    <dgm:cxn modelId="{ACC4B3C6-C44A-41BB-B01C-2F9FA2DB0104}" srcId="{4FA53756-B0F1-494F-A7E5-EE385BB2F7DB}" destId="{9C144501-8019-4503-B4EB-5D8A42770E3D}" srcOrd="1" destOrd="0" parTransId="{FD021FD7-07D4-476A-BAAE-B38C5F19BAD7}" sibTransId="{BA4AE1A8-DCD3-4BEB-9A2E-C3587B29A588}"/>
    <dgm:cxn modelId="{B30C6BB7-63B3-4FD2-AC1B-F10798B610B1}" srcId="{4FA53756-B0F1-494F-A7E5-EE385BB2F7DB}" destId="{433245BC-CB15-422F-8586-309051C4EA8D}" srcOrd="5" destOrd="0" parTransId="{B6377711-A3D3-47BB-A313-48F9B1A29E31}" sibTransId="{C789991A-6927-4ABC-8416-DEB1A761FE30}"/>
    <dgm:cxn modelId="{753B7E8F-01DB-473B-9E23-F8F55A85D1FF}" type="presOf" srcId="{A9E53D94-932C-47A5-86DF-4D88431DA65E}" destId="{BFFFFF2E-449C-46C5-BCE3-FABA6E827F19}" srcOrd="0" destOrd="0" presId="urn:microsoft.com/office/officeart/2008/layout/VerticalCurvedList"/>
    <dgm:cxn modelId="{6F20AA6E-BAEF-45B2-824B-8C8CF98B9F3E}" type="presParOf" srcId="{33F708F6-1322-48A3-A402-112E29CEA013}" destId="{3821D75C-1145-4260-8124-7EF376D2E61C}" srcOrd="0" destOrd="0" presId="urn:microsoft.com/office/officeart/2008/layout/VerticalCurvedList"/>
    <dgm:cxn modelId="{D65A8939-905B-4CB4-9448-46B917A5D445}" type="presParOf" srcId="{3821D75C-1145-4260-8124-7EF376D2E61C}" destId="{C7078824-BFD6-45B4-876D-50194691BCCD}" srcOrd="0" destOrd="0" presId="urn:microsoft.com/office/officeart/2008/layout/VerticalCurvedList"/>
    <dgm:cxn modelId="{CF8D52BB-BD47-44E2-8614-5397E6ACE48B}" type="presParOf" srcId="{C7078824-BFD6-45B4-876D-50194691BCCD}" destId="{31B5FBB2-CE48-45CA-B1C2-6FF7793970E8}" srcOrd="0" destOrd="0" presId="urn:microsoft.com/office/officeart/2008/layout/VerticalCurvedList"/>
    <dgm:cxn modelId="{DD6BB4EE-F2EE-45E3-B925-FE4A3316130B}" type="presParOf" srcId="{C7078824-BFD6-45B4-876D-50194691BCCD}" destId="{BFFFFF2E-449C-46C5-BCE3-FABA6E827F19}" srcOrd="1" destOrd="0" presId="urn:microsoft.com/office/officeart/2008/layout/VerticalCurvedList"/>
    <dgm:cxn modelId="{83C150DB-8664-470A-9659-74EB1557A363}" type="presParOf" srcId="{C7078824-BFD6-45B4-876D-50194691BCCD}" destId="{721FDB61-7B26-474C-BD04-433540D9FC53}" srcOrd="2" destOrd="0" presId="urn:microsoft.com/office/officeart/2008/layout/VerticalCurvedList"/>
    <dgm:cxn modelId="{F4651183-8E91-40A0-80FC-685633422991}" type="presParOf" srcId="{C7078824-BFD6-45B4-876D-50194691BCCD}" destId="{99D3BA7C-7B5F-452A-B732-D81F67B3A98D}" srcOrd="3" destOrd="0" presId="urn:microsoft.com/office/officeart/2008/layout/VerticalCurvedList"/>
    <dgm:cxn modelId="{C07EC123-2A76-48D5-8386-0487520D0F15}" type="presParOf" srcId="{3821D75C-1145-4260-8124-7EF376D2E61C}" destId="{EA4A645D-2BF3-446B-9C4A-FDC78EF39835}" srcOrd="1" destOrd="0" presId="urn:microsoft.com/office/officeart/2008/layout/VerticalCurvedList"/>
    <dgm:cxn modelId="{2E53271D-356C-4A6A-A438-7ED53E4758A7}" type="presParOf" srcId="{3821D75C-1145-4260-8124-7EF376D2E61C}" destId="{1BA14951-0A27-4306-9059-40DFDD0CADD9}" srcOrd="2" destOrd="0" presId="urn:microsoft.com/office/officeart/2008/layout/VerticalCurvedList"/>
    <dgm:cxn modelId="{3348F071-C12E-4E95-8368-1D1E306FAD41}" type="presParOf" srcId="{1BA14951-0A27-4306-9059-40DFDD0CADD9}" destId="{E4001248-2D30-4E09-A0FE-48DE33EE0B13}" srcOrd="0" destOrd="0" presId="urn:microsoft.com/office/officeart/2008/layout/VerticalCurvedList"/>
    <dgm:cxn modelId="{8D4F6DB4-0099-4823-A503-62903686DAF5}" type="presParOf" srcId="{3821D75C-1145-4260-8124-7EF376D2E61C}" destId="{773C6417-2A71-4C33-A521-EC3D320B3ADA}" srcOrd="3" destOrd="0" presId="urn:microsoft.com/office/officeart/2008/layout/VerticalCurvedList"/>
    <dgm:cxn modelId="{99942814-0E45-42DC-9AE4-CB8684CCEB12}" type="presParOf" srcId="{3821D75C-1145-4260-8124-7EF376D2E61C}" destId="{1B085CD3-D628-4B71-85CD-0D09CEB3E944}" srcOrd="4" destOrd="0" presId="urn:microsoft.com/office/officeart/2008/layout/VerticalCurvedList"/>
    <dgm:cxn modelId="{C9C1F7AC-556D-42FC-A1BF-4AB7C836C9CB}" type="presParOf" srcId="{1B085CD3-D628-4B71-85CD-0D09CEB3E944}" destId="{B769AA4C-D773-4A66-80AC-3C414F753CEE}" srcOrd="0" destOrd="0" presId="urn:microsoft.com/office/officeart/2008/layout/VerticalCurvedList"/>
    <dgm:cxn modelId="{F7E6CE63-8E74-47CD-A110-04E6A4515725}" type="presParOf" srcId="{3821D75C-1145-4260-8124-7EF376D2E61C}" destId="{ADF203D1-1D00-4013-878F-D4E25D163586}" srcOrd="5" destOrd="0" presId="urn:microsoft.com/office/officeart/2008/layout/VerticalCurvedList"/>
    <dgm:cxn modelId="{23539542-89B5-426C-B072-D7B5E028FB69}" type="presParOf" srcId="{3821D75C-1145-4260-8124-7EF376D2E61C}" destId="{9E74733D-B303-4A45-8EC7-7FEF07E43C40}" srcOrd="6" destOrd="0" presId="urn:microsoft.com/office/officeart/2008/layout/VerticalCurvedList"/>
    <dgm:cxn modelId="{FB5F64D9-9D1C-42D3-9892-883FC9EBDB7D}" type="presParOf" srcId="{9E74733D-B303-4A45-8EC7-7FEF07E43C40}" destId="{AF4590FE-C26E-429B-BE07-016D3511BE26}" srcOrd="0" destOrd="0" presId="urn:microsoft.com/office/officeart/2008/layout/VerticalCurvedList"/>
    <dgm:cxn modelId="{8D136979-8C2D-449E-A3F1-23B38A88BCFC}" type="presParOf" srcId="{3821D75C-1145-4260-8124-7EF376D2E61C}" destId="{3F852D15-E349-421A-AE7D-D933DA511624}" srcOrd="7" destOrd="0" presId="urn:microsoft.com/office/officeart/2008/layout/VerticalCurvedList"/>
    <dgm:cxn modelId="{9CFA5870-6040-4D11-A085-7A8471C01C5C}" type="presParOf" srcId="{3821D75C-1145-4260-8124-7EF376D2E61C}" destId="{29241516-E37F-46FA-B883-ED101875DB2F}" srcOrd="8" destOrd="0" presId="urn:microsoft.com/office/officeart/2008/layout/VerticalCurvedList"/>
    <dgm:cxn modelId="{E908470B-3309-4291-B8C6-38AB3F8249FA}" type="presParOf" srcId="{29241516-E37F-46FA-B883-ED101875DB2F}" destId="{A4091B36-445C-4B35-BC63-801F0A97D63A}" srcOrd="0" destOrd="0" presId="urn:microsoft.com/office/officeart/2008/layout/VerticalCurvedList"/>
    <dgm:cxn modelId="{16CAFFF9-6037-42B6-8D0A-0CF3268E04C2}" type="presParOf" srcId="{3821D75C-1145-4260-8124-7EF376D2E61C}" destId="{E4874F0C-DA17-41FF-86D7-DF7B5878DA9A}" srcOrd="9" destOrd="0" presId="urn:microsoft.com/office/officeart/2008/layout/VerticalCurvedList"/>
    <dgm:cxn modelId="{655D71CB-5B6A-4791-A7F1-3662258997F2}" type="presParOf" srcId="{3821D75C-1145-4260-8124-7EF376D2E61C}" destId="{76BBB98C-CCF9-46CC-BB66-589E727B4C0C}" srcOrd="10" destOrd="0" presId="urn:microsoft.com/office/officeart/2008/layout/VerticalCurvedList"/>
    <dgm:cxn modelId="{3FABE6DB-D4BF-452E-AA3F-8A11A1A88CBB}" type="presParOf" srcId="{76BBB98C-CCF9-46CC-BB66-589E727B4C0C}" destId="{1F4FCFE7-4C45-4BB4-92FD-D7447E575A3A}" srcOrd="0" destOrd="0" presId="urn:microsoft.com/office/officeart/2008/layout/VerticalCurvedList"/>
    <dgm:cxn modelId="{802EA574-1020-4CCE-BD81-C7A8FF4EB4B0}" type="presParOf" srcId="{3821D75C-1145-4260-8124-7EF376D2E61C}" destId="{9A616D74-5FF4-4F45-B00C-10C98D32A226}" srcOrd="11" destOrd="0" presId="urn:microsoft.com/office/officeart/2008/layout/VerticalCurvedList"/>
    <dgm:cxn modelId="{CD095CA8-BBB0-48C7-B379-8C2376968D56}" type="presParOf" srcId="{3821D75C-1145-4260-8124-7EF376D2E61C}" destId="{F009AC8A-6E00-4653-94B7-5B1BA46AAC99}" srcOrd="12" destOrd="0" presId="urn:microsoft.com/office/officeart/2008/layout/VerticalCurvedList"/>
    <dgm:cxn modelId="{00EBF018-4BA5-406C-9221-FB481165CF49}" type="presParOf" srcId="{F009AC8A-6E00-4653-94B7-5B1BA46AAC99}" destId="{FD5F428F-22DD-4F66-AB6B-32A11A95B5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FFFF2E-449C-46C5-BCE3-FABA6E827F19}">
      <dsp:nvSpPr>
        <dsp:cNvPr id="0" name=""/>
        <dsp:cNvSpPr/>
      </dsp:nvSpPr>
      <dsp:spPr>
        <a:xfrm>
          <a:off x="-6401571" y="-979155"/>
          <a:ext cx="7619681" cy="7619681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A645D-2BF3-446B-9C4A-FDC78EF39835}">
      <dsp:nvSpPr>
        <dsp:cNvPr id="0" name=""/>
        <dsp:cNvSpPr/>
      </dsp:nvSpPr>
      <dsp:spPr>
        <a:xfrm>
          <a:off x="453451" y="298127"/>
          <a:ext cx="5100794" cy="596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   Кремль </a:t>
          </a:r>
          <a:r>
            <a:rPr lang="ru-RU" sz="2000" kern="1200" dirty="0" smtClean="0"/>
            <a:t>построен </a:t>
          </a:r>
          <a:r>
            <a:rPr lang="ru-RU" sz="2000" kern="1200" dirty="0"/>
            <a:t>в форме прямоугольника</a:t>
          </a:r>
        </a:p>
      </dsp:txBody>
      <dsp:txXfrm>
        <a:off x="453451" y="298127"/>
        <a:ext cx="5100794" cy="596029"/>
      </dsp:txXfrm>
    </dsp:sp>
    <dsp:sp modelId="{E4001248-2D30-4E09-A0FE-48DE33EE0B13}">
      <dsp:nvSpPr>
        <dsp:cNvPr id="0" name=""/>
        <dsp:cNvSpPr/>
      </dsp:nvSpPr>
      <dsp:spPr>
        <a:xfrm>
          <a:off x="80933" y="223624"/>
          <a:ext cx="745036" cy="74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C6417-2A71-4C33-A521-EC3D320B3ADA}">
      <dsp:nvSpPr>
        <dsp:cNvPr id="0" name=""/>
        <dsp:cNvSpPr/>
      </dsp:nvSpPr>
      <dsp:spPr>
        <a:xfrm>
          <a:off x="943726" y="1192058"/>
          <a:ext cx="4610520" cy="596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   </a:t>
          </a:r>
          <a:r>
            <a:rPr lang="ru-RU" sz="2000" kern="1200" dirty="0" smtClean="0"/>
            <a:t>Периметр стен </a:t>
          </a:r>
          <a:r>
            <a:rPr lang="ru-RU" sz="2000" kern="1200" dirty="0" smtClean="0">
              <a:solidFill>
                <a:schemeClr val="bg1"/>
              </a:solidFill>
            </a:rPr>
            <a:t>1 </a:t>
          </a:r>
          <a:r>
            <a:rPr lang="ru-RU" sz="2000" kern="1200" dirty="0">
              <a:solidFill>
                <a:schemeClr val="bg1"/>
              </a:solidFill>
            </a:rPr>
            <a:t>км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943726" y="1192058"/>
        <a:ext cx="4610520" cy="596029"/>
      </dsp:txXfrm>
    </dsp:sp>
    <dsp:sp modelId="{B769AA4C-D773-4A66-80AC-3C414F753CEE}">
      <dsp:nvSpPr>
        <dsp:cNvPr id="0" name=""/>
        <dsp:cNvSpPr/>
      </dsp:nvSpPr>
      <dsp:spPr>
        <a:xfrm>
          <a:off x="571208" y="1117554"/>
          <a:ext cx="745036" cy="74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203D1-1D00-4013-878F-D4E25D163586}">
      <dsp:nvSpPr>
        <dsp:cNvPr id="0" name=""/>
        <dsp:cNvSpPr/>
      </dsp:nvSpPr>
      <dsp:spPr>
        <a:xfrm>
          <a:off x="1167916" y="2085988"/>
          <a:ext cx="4386329" cy="596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   </a:t>
          </a:r>
          <a:r>
            <a:rPr lang="ru-RU" sz="2000" kern="1200" dirty="0" smtClean="0"/>
            <a:t>Высота стен </a:t>
          </a:r>
          <a:r>
            <a:rPr lang="ru-RU" sz="2000" kern="1200" dirty="0" smtClean="0">
              <a:solidFill>
                <a:schemeClr val="bg1"/>
              </a:solidFill>
            </a:rPr>
            <a:t>11 </a:t>
          </a:r>
          <a:r>
            <a:rPr lang="ru-RU" sz="2000" kern="1200" dirty="0">
              <a:solidFill>
                <a:schemeClr val="bg1"/>
              </a:solidFill>
            </a:rPr>
            <a:t>м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167916" y="2085988"/>
        <a:ext cx="4386329" cy="596029"/>
      </dsp:txXfrm>
    </dsp:sp>
    <dsp:sp modelId="{AF4590FE-C26E-429B-BE07-016D3511BE26}">
      <dsp:nvSpPr>
        <dsp:cNvPr id="0" name=""/>
        <dsp:cNvSpPr/>
      </dsp:nvSpPr>
      <dsp:spPr>
        <a:xfrm>
          <a:off x="795398" y="2011484"/>
          <a:ext cx="745036" cy="74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52D15-E349-421A-AE7D-D933DA511624}">
      <dsp:nvSpPr>
        <dsp:cNvPr id="0" name=""/>
        <dsp:cNvSpPr/>
      </dsp:nvSpPr>
      <dsp:spPr>
        <a:xfrm>
          <a:off x="1167916" y="2979352"/>
          <a:ext cx="4386329" cy="596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   </a:t>
          </a:r>
          <a:r>
            <a:rPr lang="ru-RU" sz="2000" kern="1200" dirty="0"/>
            <a:t>Стены </a:t>
          </a:r>
          <a:r>
            <a:rPr lang="ru-RU" sz="2000" kern="1200" dirty="0" smtClean="0"/>
            <a:t>по </a:t>
          </a:r>
          <a:r>
            <a:rPr lang="ru-RU" sz="2000" kern="1200" dirty="0"/>
            <a:t>углам соединены </a:t>
          </a:r>
          <a:r>
            <a:rPr lang="ru-RU" sz="2000" kern="1200" dirty="0">
              <a:solidFill>
                <a:schemeClr val="bg1"/>
              </a:solidFill>
            </a:rPr>
            <a:t>глухими круглыми башнями.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167916" y="2979352"/>
        <a:ext cx="4386329" cy="596029"/>
      </dsp:txXfrm>
    </dsp:sp>
    <dsp:sp modelId="{A4091B36-445C-4B35-BC63-801F0A97D63A}">
      <dsp:nvSpPr>
        <dsp:cNvPr id="0" name=""/>
        <dsp:cNvSpPr/>
      </dsp:nvSpPr>
      <dsp:spPr>
        <a:xfrm>
          <a:off x="795398" y="2904848"/>
          <a:ext cx="745036" cy="74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74F0C-DA17-41FF-86D7-DF7B5878DA9A}">
      <dsp:nvSpPr>
        <dsp:cNvPr id="0" name=""/>
        <dsp:cNvSpPr/>
      </dsp:nvSpPr>
      <dsp:spPr>
        <a:xfrm>
          <a:off x="943726" y="3873282"/>
          <a:ext cx="4610520" cy="596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9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  </a:t>
          </a:r>
          <a:r>
            <a:rPr lang="ru-RU" sz="1700" kern="1200" dirty="0" smtClean="0"/>
            <a:t>По центру стен  </a:t>
          </a:r>
          <a:r>
            <a:rPr lang="ru-RU" sz="2000" kern="1200" dirty="0" smtClean="0"/>
            <a:t>4 проездные башни</a:t>
          </a:r>
          <a:endParaRPr lang="en-US" sz="1700" kern="1200" dirty="0"/>
        </a:p>
      </dsp:txBody>
      <dsp:txXfrm>
        <a:off x="943726" y="3873282"/>
        <a:ext cx="4610520" cy="596029"/>
      </dsp:txXfrm>
    </dsp:sp>
    <dsp:sp modelId="{1F4FCFE7-4C45-4BB4-92FD-D7447E575A3A}">
      <dsp:nvSpPr>
        <dsp:cNvPr id="0" name=""/>
        <dsp:cNvSpPr/>
      </dsp:nvSpPr>
      <dsp:spPr>
        <a:xfrm>
          <a:off x="571208" y="3798779"/>
          <a:ext cx="745036" cy="74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16D74-5FF4-4F45-B00C-10C98D32A226}">
      <dsp:nvSpPr>
        <dsp:cNvPr id="0" name=""/>
        <dsp:cNvSpPr/>
      </dsp:nvSpPr>
      <dsp:spPr>
        <a:xfrm>
          <a:off x="453451" y="4594892"/>
          <a:ext cx="5100794" cy="94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09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Одна </a:t>
          </a:r>
          <a:r>
            <a:rPr lang="ru-RU" sz="2000" kern="1200" dirty="0" smtClean="0"/>
            <a:t>башня в </a:t>
          </a:r>
          <a:r>
            <a:rPr lang="ru-RU" sz="2000" kern="1200" dirty="0"/>
            <a:t>середине </a:t>
          </a:r>
          <a:r>
            <a:rPr lang="ru-RU" sz="2000" kern="1200" dirty="0" smtClean="0"/>
            <a:t>глухая  прямоугольная - «На </a:t>
          </a:r>
          <a:r>
            <a:rPr lang="ru-RU" sz="2000" kern="1200" dirty="0"/>
            <a:t>погребу», </a:t>
          </a:r>
          <a:r>
            <a:rPr lang="ru-RU" sz="2000" kern="1200" dirty="0" smtClean="0"/>
            <a:t>под </a:t>
          </a:r>
          <a:r>
            <a:rPr lang="ru-RU" sz="2000" kern="1200" dirty="0"/>
            <a:t>ней хранили припасы и оружие.</a:t>
          </a:r>
          <a:endParaRPr lang="en-US" sz="2800" kern="1200" dirty="0"/>
        </a:p>
      </dsp:txBody>
      <dsp:txXfrm>
        <a:off x="453451" y="4594892"/>
        <a:ext cx="5100794" cy="940670"/>
      </dsp:txXfrm>
    </dsp:sp>
    <dsp:sp modelId="{FD5F428F-22DD-4F66-AB6B-32A11A95B517}">
      <dsp:nvSpPr>
        <dsp:cNvPr id="0" name=""/>
        <dsp:cNvSpPr/>
      </dsp:nvSpPr>
      <dsp:spPr>
        <a:xfrm>
          <a:off x="80933" y="4599691"/>
          <a:ext cx="745036" cy="931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73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958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166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082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97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454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102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297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703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70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819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718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10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18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693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57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85F84B-90AA-45EC-AAE5-50ABED8A888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FF66AE-AAF4-4C9F-A7E1-CDCCFF43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68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7A828-0C3F-4060-A761-8FE67C9F1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на тему </a:t>
            </a:r>
            <a:br>
              <a:rPr lang="ru-RU" dirty="0" smtClean="0"/>
            </a:br>
            <a:r>
              <a:rPr lang="ru-RU" dirty="0" smtClean="0"/>
              <a:t>«Тульский кремль»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C3407F7-DADB-487C-A8C8-B4DE2766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7118867" cy="132080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Выполнила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ученица 1 «Б» класса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МАОУ «Лицей №1»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Григорьева Анна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1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2568AB-CE9D-470C-83FA-7CAAEB5E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743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Тульский кремль был построен в 16 веке, чтобы защитить Москву от набегов татар с юга.</a:t>
            </a:r>
          </a:p>
        </p:txBody>
      </p:sp>
      <p:pic>
        <p:nvPicPr>
          <p:cNvPr id="12" name="Объект 11" descr="Изображение выглядит как воздушный, Аэрофотосъемка, Городская планировка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7360D42-E239-4548-AC1A-BCEB32FC8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5" r="6444"/>
          <a:stretch/>
        </p:blipFill>
        <p:spPr>
          <a:xfrm>
            <a:off x="2943578" y="2419926"/>
            <a:ext cx="6034168" cy="3787921"/>
          </a:xfrm>
        </p:spPr>
      </p:pic>
    </p:spTree>
    <p:extLst>
      <p:ext uri="{BB962C8B-B14F-4D97-AF65-F5344CB8AC3E}">
        <p14:creationId xmlns="" xmlns:p14="http://schemas.microsoft.com/office/powerpoint/2010/main" val="15342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77157592-A4D1-AD14-1E22-71FEF6F9647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31648340"/>
              </p:ext>
            </p:extLst>
          </p:nvPr>
        </p:nvGraphicFramePr>
        <p:xfrm>
          <a:off x="6061937" y="580104"/>
          <a:ext cx="5634662" cy="566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9939B8-34E6-4274-87DF-01D2BD638060}"/>
              </a:ext>
            </a:extLst>
          </p:cNvPr>
          <p:cNvSpPr txBox="1"/>
          <p:nvPr/>
        </p:nvSpPr>
        <p:spPr>
          <a:xfrm>
            <a:off x="2543538" y="1276882"/>
            <a:ext cx="172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километр</a:t>
            </a:r>
          </a:p>
        </p:txBody>
      </p:sp>
      <p:pic>
        <p:nvPicPr>
          <p:cNvPr id="17" name="Рисунок 16" descr="Изображение выглядит как рисунок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="" xmlns:a16="http://schemas.microsoft.com/office/drawing/2014/main" id="{AEAB823F-6FB6-4C21-B6F8-90633B114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0" y="1641783"/>
            <a:ext cx="5757492" cy="3538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151799-357A-44F7-9C8F-B6353B2F6875}"/>
              </a:ext>
            </a:extLst>
          </p:cNvPr>
          <p:cNvSpPr txBox="1"/>
          <p:nvPr/>
        </p:nvSpPr>
        <p:spPr>
          <a:xfrm>
            <a:off x="893966" y="3652684"/>
            <a:ext cx="118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 метров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F61FEE39-A640-4861-B128-96A67B0B6C8D}"/>
              </a:ext>
            </a:extLst>
          </p:cNvPr>
          <p:cNvCxnSpPr/>
          <p:nvPr/>
        </p:nvCxnSpPr>
        <p:spPr>
          <a:xfrm>
            <a:off x="2045110" y="3195484"/>
            <a:ext cx="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0C8D699E-886E-49B3-84D9-0BCBCC098992}"/>
              </a:ext>
            </a:extLst>
          </p:cNvPr>
          <p:cNvCxnSpPr>
            <a:endCxn id="6" idx="2"/>
          </p:cNvCxnSpPr>
          <p:nvPr/>
        </p:nvCxnSpPr>
        <p:spPr>
          <a:xfrm flipV="1">
            <a:off x="1486846" y="1646214"/>
            <a:ext cx="1919228" cy="6250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00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="" xmlns:a16="http://schemas.microsoft.com/office/drawing/2014/main" id="{F599824F-A09C-4FF6-9679-E867FE9431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4825" t="-2053" r="-18655" b="-2370"/>
          <a:stretch/>
        </p:blipFill>
        <p:spPr>
          <a:xfrm>
            <a:off x="1764467" y="654341"/>
            <a:ext cx="10764684" cy="5640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E50138-B49E-4D6C-82B4-9A60638784D4}"/>
              </a:ext>
            </a:extLst>
          </p:cNvPr>
          <p:cNvSpPr txBox="1"/>
          <p:nvPr/>
        </p:nvSpPr>
        <p:spPr>
          <a:xfrm>
            <a:off x="714102" y="1842450"/>
            <a:ext cx="28302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 С одной стороны от Кремля была река, с другой стороны был ров с водой. 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  Через ров шли подъемные мосты к воротам, чтобы при нападении можно было поднять мост и защититься.</a:t>
            </a:r>
          </a:p>
        </p:txBody>
      </p:sp>
    </p:spTree>
    <p:extLst>
      <p:ext uri="{BB962C8B-B14F-4D97-AF65-F5344CB8AC3E}">
        <p14:creationId xmlns="" xmlns:p14="http://schemas.microsoft.com/office/powerpoint/2010/main" val="32525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на открытом воздухе, небо, облако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ED9A8A0-D94E-4270-9F83-850871E46B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77" r="8177"/>
          <a:stretch>
            <a:fillRect/>
          </a:stretch>
        </p:blipFill>
        <p:spPr>
          <a:xfrm>
            <a:off x="5273675" y="939800"/>
            <a:ext cx="5986463" cy="477520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4EC5E4-70BB-48FD-B5D4-39FE54C76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1366982"/>
            <a:ext cx="3876965" cy="371725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Стена Кремля ограждена зубцами, сделанными в форме ласточкиного хвоста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В зубцах были устроены бойницы верхнего боя.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Бойница это отверстие в стене через которое можно стрелять по врагу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Вдоль всех бойниц шел «боевой ход», который соединял всю систему обороны Кремля.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35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49C117F-F390-437B-ADB0-57E87EFF3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7EF42F8-2417-49A6-95CE-DE9503B0AA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C6F623B-2003-4AED-B02F-541A150EC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D11837A-4F3D-419F-ACE2-E80B1EA284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B9411D1A-7E2C-4A36-BE32-BF7A8E130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0742BC3-654B-4E41-9A6A-73A42E477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CD07172-CD61-45EB-BEE3-F644503E5C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EADA5DB-ED12-413A-AAB5-6A8D1152E6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BA45E5C-ACB9-49E8-B4DB-5255C2376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2BD65A-5C03-40CA-92FF-476B3E82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46" y="1481668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262626"/>
                </a:solidFill>
              </a:rPr>
              <a:t>Сначала</a:t>
            </a:r>
            <a:r>
              <a:rPr lang="en-US" dirty="0" smtClean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главными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воротами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была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Пятницкая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башня</a:t>
            </a:r>
            <a:r>
              <a:rPr lang="en-US" dirty="0">
                <a:solidFill>
                  <a:srgbClr val="262626"/>
                </a:solidFill>
              </a:rPr>
              <a:t/>
            </a:r>
            <a:br>
              <a:rPr lang="en-US" dirty="0">
                <a:solidFill>
                  <a:srgbClr val="262626"/>
                </a:solidFill>
              </a:rPr>
            </a:br>
            <a:r>
              <a:rPr lang="ru-RU" dirty="0">
                <a:solidFill>
                  <a:srgbClr val="262626"/>
                </a:solidFill>
              </a:rPr>
              <a:t/>
            </a:r>
            <a:br>
              <a:rPr lang="ru-RU" dirty="0">
                <a:solidFill>
                  <a:srgbClr val="262626"/>
                </a:solidFill>
              </a:rPr>
            </a:br>
            <a:r>
              <a:rPr lang="en-US" dirty="0" err="1">
                <a:solidFill>
                  <a:srgbClr val="262626"/>
                </a:solidFill>
              </a:rPr>
              <a:t>Через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нее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проезжали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важные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гости</a:t>
            </a:r>
            <a:r>
              <a:rPr lang="en-US" dirty="0">
                <a:solidFill>
                  <a:srgbClr val="262626"/>
                </a:solidFill>
              </a:rPr>
              <a:t>, </a:t>
            </a:r>
            <a:r>
              <a:rPr lang="en-US" dirty="0" err="1">
                <a:solidFill>
                  <a:srgbClr val="262626"/>
                </a:solidFill>
              </a:rPr>
              <a:t>цари</a:t>
            </a:r>
            <a:r>
              <a:rPr lang="en-US" dirty="0">
                <a:solidFill>
                  <a:srgbClr val="262626"/>
                </a:solidFill>
              </a:rPr>
              <a:t> и </a:t>
            </a:r>
            <a:r>
              <a:rPr lang="en-US" dirty="0" err="1">
                <a:solidFill>
                  <a:srgbClr val="262626"/>
                </a:solidFill>
              </a:rPr>
              <a:t>князья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857E618C-1D7B-4A51-90C1-6106CD8A1A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строительство, на открытом воздухе, небо, обла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FB1B57EE-1F47-4C8D-B839-CA585DE37C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08" r="12008"/>
          <a:stretch>
            <a:fillRect/>
          </a:stretch>
        </p:blipFill>
        <p:spPr>
          <a:xfrm>
            <a:off x="5272216" y="261545"/>
            <a:ext cx="6681865" cy="5869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4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0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" name="Straight Connector 16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18">
            <a:extLst>
              <a:ext uri="{FF2B5EF4-FFF2-40B4-BE49-F238E27FC236}">
                <a16:creationId xmlns="" xmlns:a16="http://schemas.microsoft.com/office/drawing/2014/main" id="{572F6A24-139E-4EB5-86D2-431F42EF8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0">
            <a:extLst>
              <a:ext uri="{FF2B5EF4-FFF2-40B4-BE49-F238E27FC236}">
                <a16:creationId xmlns="" xmlns:a16="http://schemas.microsoft.com/office/drawing/2014/main" id="{3963AE85-BE5D-4975-BACF-DDDCC9C2AC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1E7751F0-16BF-4A9D-B778-5D46B92B4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22">
              <a:extLst>
                <a:ext uri="{FF2B5EF4-FFF2-40B4-BE49-F238E27FC236}">
                  <a16:creationId xmlns="" xmlns:a16="http://schemas.microsoft.com/office/drawing/2014/main" id="{1D755924-121A-47AA-8613-995D4108BC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B4D2AFDA-19BE-4455-830E-1541E5D7B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24">
              <a:extLst>
                <a:ext uri="{FF2B5EF4-FFF2-40B4-BE49-F238E27FC236}">
                  <a16:creationId xmlns="" xmlns:a16="http://schemas.microsoft.com/office/drawing/2014/main" id="{0FB15EBF-E414-4E00-87E7-700A78A60F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DC4B7C-A52C-4364-A8CF-1561D49E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Башня </a:t>
            </a:r>
            <a:br>
              <a:rPr lang="en-US" sz="4100"/>
            </a:br>
            <a:r>
              <a:rPr lang="en-US" sz="4100"/>
              <a:t>Одоевских ворот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9DA5B05-DD14-4860-AC45-02A8D2EE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строительство, на открытом воздухе, небо, обла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6D66899-8C86-46B6-9CEB-8BA6B19496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74" r="3" b="12677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36BE37AC-AD36-4C42-9B8C-C5500F4E7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3AAEFC-B385-40E8-95FF-17BEB9099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000" dirty="0" err="1"/>
              <a:t>Стала</a:t>
            </a:r>
            <a:r>
              <a:rPr lang="en-US" sz="2000" dirty="0"/>
              <a:t> </a:t>
            </a:r>
            <a:r>
              <a:rPr lang="en-US" sz="2000" dirty="0" err="1"/>
              <a:t>главной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ремонта</a:t>
            </a:r>
            <a:r>
              <a:rPr lang="en-US" sz="2000" dirty="0"/>
              <a:t> </a:t>
            </a:r>
          </a:p>
          <a:p>
            <a:pPr algn="l">
              <a:buFont typeface="Arial"/>
              <a:buChar char="•"/>
            </a:pPr>
            <a:r>
              <a:rPr lang="en-US" sz="2000" dirty="0"/>
              <a:t>В 1784 </a:t>
            </a:r>
            <a:r>
              <a:rPr lang="en-US" sz="2000" dirty="0" err="1"/>
              <a:t>году</a:t>
            </a:r>
            <a:r>
              <a:rPr lang="en-US" sz="2000" dirty="0"/>
              <a:t> к </a:t>
            </a:r>
            <a:r>
              <a:rPr lang="en-US" sz="2000" dirty="0" err="1"/>
              <a:t>ней</a:t>
            </a:r>
            <a:r>
              <a:rPr lang="en-US" sz="2000" dirty="0"/>
              <a:t> </a:t>
            </a:r>
            <a:r>
              <a:rPr lang="en-US" sz="2000" dirty="0" err="1"/>
              <a:t>сделали</a:t>
            </a:r>
            <a:r>
              <a:rPr lang="en-US" sz="2000" dirty="0"/>
              <a:t> </a:t>
            </a:r>
            <a:r>
              <a:rPr lang="en-US" sz="2000" dirty="0" err="1"/>
              <a:t>надстройку</a:t>
            </a:r>
            <a:r>
              <a:rPr lang="en-US" sz="2000" dirty="0"/>
              <a:t> в </a:t>
            </a:r>
            <a:r>
              <a:rPr lang="en-US" sz="2000" dirty="0" err="1"/>
              <a:t>форме</a:t>
            </a:r>
            <a:r>
              <a:rPr lang="en-US" sz="2000" dirty="0"/>
              <a:t> </a:t>
            </a:r>
            <a:r>
              <a:rPr lang="en-US" sz="2000" dirty="0" err="1"/>
              <a:t>купола</a:t>
            </a:r>
            <a:r>
              <a:rPr lang="en-US" sz="2000" dirty="0"/>
              <a:t> </a:t>
            </a:r>
            <a:r>
              <a:rPr lang="en-US" sz="2000" dirty="0" smtClean="0"/>
              <a:t>с</a:t>
            </a:r>
            <a:r>
              <a:rPr lang="ru-RU" sz="2000" dirty="0" smtClean="0"/>
              <a:t>о</a:t>
            </a:r>
            <a:r>
              <a:rPr lang="en-US" sz="2000" dirty="0" smtClean="0"/>
              <a:t> </a:t>
            </a:r>
            <a:r>
              <a:rPr lang="en-US" sz="2000" dirty="0" err="1"/>
              <a:t>шпилем</a:t>
            </a:r>
            <a:r>
              <a:rPr lang="en-US" sz="2000" dirty="0"/>
              <a:t> и </a:t>
            </a:r>
            <a:r>
              <a:rPr lang="en-US" sz="2000" dirty="0" err="1"/>
              <a:t>символом</a:t>
            </a:r>
            <a:r>
              <a:rPr lang="en-US" sz="2000" dirty="0"/>
              <a:t> </a:t>
            </a:r>
            <a:r>
              <a:rPr lang="en-US" sz="2000" dirty="0" err="1"/>
              <a:t>российского</a:t>
            </a:r>
            <a:r>
              <a:rPr lang="en-US" sz="2000" dirty="0"/>
              <a:t> </a:t>
            </a:r>
            <a:r>
              <a:rPr lang="en-US" sz="2000" dirty="0" err="1"/>
              <a:t>государства</a:t>
            </a:r>
            <a:r>
              <a:rPr lang="en-US" sz="2000" dirty="0"/>
              <a:t>.</a:t>
            </a:r>
          </a:p>
          <a:p>
            <a:pPr algn="l">
              <a:buFont typeface="Arial"/>
              <a:buChar char="•"/>
            </a:pP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ней</a:t>
            </a:r>
            <a:r>
              <a:rPr lang="en-US" sz="2000" dirty="0"/>
              <a:t> </a:t>
            </a:r>
            <a:r>
              <a:rPr lang="en-US" sz="2000" dirty="0" err="1"/>
              <a:t>расположена</a:t>
            </a:r>
            <a:r>
              <a:rPr lang="en-US" sz="2000" dirty="0"/>
              <a:t> </a:t>
            </a:r>
            <a:r>
              <a:rPr lang="en-US" sz="2000" dirty="0" err="1"/>
              <a:t>икона</a:t>
            </a:r>
            <a:r>
              <a:rPr lang="en-US" sz="2000" dirty="0"/>
              <a:t> </a:t>
            </a:r>
            <a:r>
              <a:rPr lang="en-US" sz="2000" dirty="0" err="1"/>
              <a:t>Казанской</a:t>
            </a:r>
            <a:r>
              <a:rPr lang="en-US" sz="2000" dirty="0"/>
              <a:t> </a:t>
            </a:r>
            <a:r>
              <a:rPr lang="en-US" sz="2000" dirty="0" err="1"/>
              <a:t>божией</a:t>
            </a:r>
            <a:r>
              <a:rPr lang="en-US" sz="2000" dirty="0"/>
              <a:t> </a:t>
            </a:r>
            <a:r>
              <a:rPr lang="en-US" sz="2000" dirty="0" err="1"/>
              <a:t>матери</a:t>
            </a:r>
            <a:endParaRPr lang="en-US" sz="2000" dirty="0"/>
          </a:p>
          <a:p>
            <a:pPr algn="l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1733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Тульский крем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973" y="484629"/>
            <a:ext cx="10371437" cy="58585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29730" y="561887"/>
            <a:ext cx="10602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             </a:t>
            </a:r>
            <a:r>
              <a:rPr lang="en-US" sz="2800" b="1" dirty="0" err="1" smtClean="0">
                <a:solidFill>
                  <a:srgbClr val="FFFFFF"/>
                </a:solidFill>
              </a:rPr>
              <a:t>Сейчас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ru-RU" sz="2800" b="1" dirty="0" smtClean="0">
                <a:solidFill>
                  <a:srgbClr val="FFFFFF"/>
                </a:solidFill>
              </a:rPr>
              <a:t>к</a:t>
            </a:r>
            <a:r>
              <a:rPr lang="en-US" sz="2800" b="1" dirty="0" err="1" smtClean="0">
                <a:solidFill>
                  <a:srgbClr val="FFFFFF"/>
                </a:solidFill>
              </a:rPr>
              <a:t>ремль</a:t>
            </a:r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r>
              <a:rPr lang="ru-RU" sz="2800" b="1" dirty="0" smtClean="0">
                <a:solidFill>
                  <a:srgbClr val="FFFFFF"/>
                </a:solidFill>
              </a:rPr>
              <a:t>– визитная </a:t>
            </a:r>
            <a:r>
              <a:rPr lang="ru-RU" sz="2800" b="1" dirty="0" smtClean="0">
                <a:solidFill>
                  <a:srgbClr val="FFFFFF"/>
                </a:solidFill>
              </a:rPr>
              <a:t>карточка города Тулы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/>
            </a:r>
            <a:br>
              <a:rPr lang="ru-RU" sz="2800" dirty="0" smtClean="0">
                <a:solidFill>
                  <a:srgbClr val="FFFFFF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215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 Проект на тему  «Тульский кремль»</vt:lpstr>
      <vt:lpstr>Тульский кремль был построен в 16 веке, чтобы защитить Москву от набегов татар с юга.</vt:lpstr>
      <vt:lpstr>Слайд 3</vt:lpstr>
      <vt:lpstr>Слайд 4</vt:lpstr>
      <vt:lpstr>Слайд 5</vt:lpstr>
      <vt:lpstr>Сначала главными воротами была Пятницкая башня  Через нее проезжали важные гости, цари и князья.</vt:lpstr>
      <vt:lpstr>Башня  Одоевских ворот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Тульский кремль</dc:title>
  <dc:creator>13842</dc:creator>
  <cp:lastModifiedBy>Кабинет_8</cp:lastModifiedBy>
  <cp:revision>9</cp:revision>
  <cp:lastPrinted>2023-11-19T13:35:53Z</cp:lastPrinted>
  <dcterms:created xsi:type="dcterms:W3CDTF">2023-11-19T12:20:05Z</dcterms:created>
  <dcterms:modified xsi:type="dcterms:W3CDTF">2024-06-03T08:17:56Z</dcterms:modified>
</cp:coreProperties>
</file>